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7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1F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D755CF81-4C73-4CEB-8BBD-F7EBEBBBC234}" type="datetimeFigureOut">
              <a:rPr lang="en-IN" smtClean="0"/>
              <a:t>26-04-2024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2551814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D755CF81-4C73-4CEB-8BBD-F7EBEBBBC234}" type="datetimeFigureOut">
              <a:rPr lang="en-IN" smtClean="0"/>
              <a:t>26-04-2024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794997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D755CF81-4C73-4CEB-8BBD-F7EBEBBBC234}" type="datetimeFigureOut">
              <a:rPr lang="en-IN" smtClean="0"/>
              <a:t>26-04-2024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816570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D755CF81-4C73-4CEB-8BBD-F7EBEBBBC234}" type="datetimeFigureOut">
              <a:rPr lang="en-IN" smtClean="0"/>
              <a:t>26-04-2024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80904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755CF81-4C73-4CEB-8BBD-F7EBEBBBC234}" type="datetimeFigureOut">
              <a:rPr lang="en-IN" smtClean="0"/>
              <a:t>26-04-2024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4207960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D755CF81-4C73-4CEB-8BBD-F7EBEBBBC234}" type="datetimeFigureOut">
              <a:rPr lang="en-IN" smtClean="0"/>
              <a:t>26-04-2024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111796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D755CF81-4C73-4CEB-8BBD-F7EBEBBBC234}" type="datetimeFigureOut">
              <a:rPr lang="en-IN" smtClean="0"/>
              <a:t>26-04-2024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2381936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D755CF81-4C73-4CEB-8BBD-F7EBEBBBC234}" type="datetimeFigureOut">
              <a:rPr lang="en-IN" smtClean="0"/>
              <a:t>26-04-2024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3231032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55CF81-4C73-4CEB-8BBD-F7EBEBBBC234}" type="datetimeFigureOut">
              <a:rPr lang="en-IN" smtClean="0"/>
              <a:t>26-04-2024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3478857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55CF81-4C73-4CEB-8BBD-F7EBEBBBC234}" type="datetimeFigureOut">
              <a:rPr lang="en-IN" smtClean="0"/>
              <a:t>26-04-2024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2914257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55CF81-4C73-4CEB-8BBD-F7EBEBBBC234}" type="datetimeFigureOut">
              <a:rPr lang="en-IN" smtClean="0"/>
              <a:t>26-04-2024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EE9EC15-36B5-48CD-860E-8C4326C48CC3}" type="slidenum">
              <a:rPr lang="en-IN" smtClean="0"/>
              <a:t>‹#›</a:t>
            </a:fld>
            <a:endParaRPr lang="en-IN"/>
          </a:p>
        </p:txBody>
      </p:sp>
    </p:spTree>
    <p:extLst>
      <p:ext uri="{BB962C8B-B14F-4D97-AF65-F5344CB8AC3E}">
        <p14:creationId xmlns:p14="http://schemas.microsoft.com/office/powerpoint/2010/main" val="1621892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55CF81-4C73-4CEB-8BBD-F7EBEBBBC234}" type="datetimeFigureOut">
              <a:rPr lang="en-IN" smtClean="0"/>
              <a:t>26-04-2024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E9EC15-36B5-48CD-860E-8C4326C48CC3}" type="slidenum">
              <a:rPr lang="en-IN" smtClean="0"/>
              <a:t>‹#›</a:t>
            </a:fld>
            <a:endParaRPr lang="en-IN"/>
          </a:p>
        </p:txBody>
      </p:sp>
    </p:spTree>
    <p:extLst>
      <p:ext uri="{BB962C8B-B14F-4D97-AF65-F5344CB8AC3E}">
        <p14:creationId xmlns:p14="http://schemas.microsoft.com/office/powerpoint/2010/main" val="30633557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41615-BF4E-8155-CAB1-7613E4603EA5}"/>
              </a:ext>
            </a:extLst>
          </p:cNvPr>
          <p:cNvSpPr>
            <a:spLocks noGrp="1"/>
          </p:cNvSpPr>
          <p:nvPr>
            <p:ph type="title"/>
          </p:nvPr>
        </p:nvSpPr>
        <p:spPr>
          <a:xfrm>
            <a:off x="1" y="344563"/>
            <a:ext cx="12191999" cy="1218767"/>
          </a:xfrm>
        </p:spPr>
        <p:txBody>
          <a:bodyPr>
            <a:no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T</a:t>
            </a:r>
            <a:r>
              <a:rPr lang="en-US" sz="2800" b="1" dirty="0">
                <a:latin typeface="Times New Roman" panose="02020603050405020304" pitchFamily="18" charset="0"/>
                <a:cs typeface="Times New Roman" panose="02020603050405020304" pitchFamily="18" charset="0"/>
              </a:rPr>
              <a:t>rusted Traffic data sharing with Congestion control in Internet of Vehicles using Blockchain</a:t>
            </a:r>
            <a:endParaRPr lang="en-IN" sz="2800" dirty="0">
              <a:solidFill>
                <a:schemeClr val="tx1"/>
              </a:solidFill>
            </a:endParaRPr>
          </a:p>
        </p:txBody>
      </p:sp>
      <p:sp>
        <p:nvSpPr>
          <p:cNvPr id="3" name="Content Placeholder 2">
            <a:extLst>
              <a:ext uri="{FF2B5EF4-FFF2-40B4-BE49-F238E27FC236}">
                <a16:creationId xmlns:a16="http://schemas.microsoft.com/office/drawing/2014/main" id="{CE2220AE-C68F-73EC-EBBE-C6004272F4C8}"/>
              </a:ext>
            </a:extLst>
          </p:cNvPr>
          <p:cNvSpPr>
            <a:spLocks noGrp="1"/>
          </p:cNvSpPr>
          <p:nvPr>
            <p:ph idx="1"/>
          </p:nvPr>
        </p:nvSpPr>
        <p:spPr>
          <a:xfrm>
            <a:off x="0" y="1480457"/>
            <a:ext cx="12191999" cy="4713868"/>
          </a:xfrm>
        </p:spPr>
        <p:txBody>
          <a:bodyPr>
            <a:noAutofit/>
          </a:bodyPr>
          <a:lstStyle/>
          <a:p>
            <a:pPr marL="457200" lvl="1" indent="0" algn="ctr">
              <a:buNone/>
            </a:pPr>
            <a:r>
              <a:rPr lang="en-US" b="1" dirty="0">
                <a:latin typeface="Times New Roman" panose="02020603050405020304" pitchFamily="18" charset="0"/>
                <a:cs typeface="Times New Roman" panose="02020603050405020304" pitchFamily="18" charset="0"/>
              </a:rPr>
              <a:t>By</a:t>
            </a:r>
          </a:p>
          <a:p>
            <a:pPr marL="457200" lvl="1" indent="0" algn="ctr">
              <a:buNone/>
            </a:pPr>
            <a:r>
              <a:rPr lang="en-US" b="1" dirty="0">
                <a:latin typeface="Times New Roman" panose="02020603050405020304" pitchFamily="18" charset="0"/>
                <a:cs typeface="Times New Roman" panose="02020603050405020304" pitchFamily="18" charset="0"/>
              </a:rPr>
              <a:t>Mageshboopathy V	</a:t>
            </a:r>
            <a:r>
              <a:rPr lang="en-US" dirty="0">
                <a:latin typeface="Times New Roman" panose="02020603050405020304" pitchFamily="18" charset="0"/>
                <a:cs typeface="Times New Roman" panose="02020603050405020304" pitchFamily="18" charset="0"/>
              </a:rPr>
              <a:t>-422420104019</a:t>
            </a:r>
            <a:endParaRPr lang="en-US" b="1" dirty="0">
              <a:latin typeface="Times New Roman" panose="02020603050405020304" pitchFamily="18" charset="0"/>
              <a:cs typeface="Times New Roman" panose="02020603050405020304" pitchFamily="18" charset="0"/>
            </a:endParaRPr>
          </a:p>
          <a:p>
            <a:pPr marL="457200" lvl="1" indent="0" algn="ctr">
              <a:buNone/>
            </a:pPr>
            <a:r>
              <a:rPr lang="en-US" b="1" dirty="0">
                <a:latin typeface="Times New Roman" panose="02020603050405020304" pitchFamily="18" charset="0"/>
                <a:cs typeface="Times New Roman" panose="02020603050405020304" pitchFamily="18" charset="0"/>
              </a:rPr>
              <a:t>Santhosh A		</a:t>
            </a:r>
            <a:r>
              <a:rPr lang="en-US" dirty="0">
                <a:latin typeface="Times New Roman" panose="02020603050405020304" pitchFamily="18" charset="0"/>
                <a:cs typeface="Times New Roman" panose="02020603050405020304" pitchFamily="18" charset="0"/>
              </a:rPr>
              <a:t>-422420104030   </a:t>
            </a:r>
          </a:p>
          <a:p>
            <a:pPr marL="457200" lvl="1" indent="0" algn="ctr">
              <a:buNone/>
            </a:pPr>
            <a:r>
              <a:rPr lang="en-US" b="1" dirty="0">
                <a:latin typeface="Times New Roman" panose="02020603050405020304" pitchFamily="18" charset="0"/>
                <a:cs typeface="Times New Roman" panose="02020603050405020304" pitchFamily="18" charset="0"/>
              </a:rPr>
              <a:t>Praveen  P 		</a:t>
            </a:r>
            <a:r>
              <a:rPr lang="en-US" dirty="0">
                <a:latin typeface="Times New Roman" panose="02020603050405020304" pitchFamily="18" charset="0"/>
                <a:cs typeface="Times New Roman" panose="02020603050405020304" pitchFamily="18" charset="0"/>
              </a:rPr>
              <a:t>-422420104306</a:t>
            </a:r>
          </a:p>
          <a:p>
            <a:pPr marL="457200" lvl="1" indent="0" algn="ctr">
              <a:buNone/>
            </a:pPr>
            <a:endParaRPr lang="en-US" dirty="0">
              <a:latin typeface="Times New Roman" panose="02020603050405020304" pitchFamily="18" charset="0"/>
              <a:cs typeface="Times New Roman" panose="02020603050405020304" pitchFamily="18" charset="0"/>
            </a:endParaRPr>
          </a:p>
          <a:p>
            <a:pPr marL="457200" lvl="1" indent="0" algn="ctr">
              <a:buNone/>
            </a:pPr>
            <a:r>
              <a:rPr lang="en-US" b="1" dirty="0">
                <a:latin typeface="Times New Roman" panose="02020603050405020304" pitchFamily="18" charset="0"/>
                <a:cs typeface="Times New Roman" panose="02020603050405020304" pitchFamily="18" charset="0"/>
              </a:rPr>
              <a:t>Guided by</a:t>
            </a:r>
          </a:p>
          <a:p>
            <a:pPr marL="457200" lvl="1" indent="0" algn="ctr">
              <a:buNone/>
            </a:pPr>
            <a:r>
              <a:rPr lang="en-US" b="1" dirty="0">
                <a:latin typeface="Times New Roman" panose="02020603050405020304" pitchFamily="18" charset="0"/>
                <a:cs typeface="Times New Roman" panose="02020603050405020304" pitchFamily="18" charset="0"/>
              </a:rPr>
              <a:t>Mr.R.Manikandan M.E.,(Ph.D)</a:t>
            </a:r>
          </a:p>
          <a:p>
            <a:pPr marL="457200" lvl="1" indent="0" algn="ctr">
              <a:buNone/>
            </a:pPr>
            <a:r>
              <a:rPr lang="en-US" dirty="0">
                <a:latin typeface="Times New Roman" panose="02020603050405020304" pitchFamily="18" charset="0"/>
                <a:cs typeface="Times New Roman" panose="02020603050405020304" pitchFamily="18" charset="0"/>
              </a:rPr>
              <a:t>Teaching Faculty,</a:t>
            </a:r>
          </a:p>
          <a:p>
            <a:pPr marL="457200" lvl="1" indent="0" algn="ctr">
              <a:buNone/>
            </a:pPr>
            <a:r>
              <a:rPr lang="en-US" dirty="0">
                <a:latin typeface="Times New Roman" panose="02020603050405020304" pitchFamily="18" charset="0"/>
                <a:cs typeface="Times New Roman" panose="02020603050405020304" pitchFamily="18" charset="0"/>
              </a:rPr>
              <a:t>Department of Computer Science and Engineering</a:t>
            </a:r>
          </a:p>
          <a:p>
            <a:pPr marL="457200" lvl="1" indent="0" algn="ctr">
              <a:buNone/>
            </a:pPr>
            <a:r>
              <a:rPr lang="en-US" dirty="0">
                <a:latin typeface="Times New Roman" panose="02020603050405020304" pitchFamily="18" charset="0"/>
                <a:cs typeface="Times New Roman" panose="02020603050405020304" pitchFamily="18" charset="0"/>
              </a:rPr>
              <a:t>University college of Engineering Tindivanam</a:t>
            </a:r>
          </a:p>
        </p:txBody>
      </p:sp>
    </p:spTree>
    <p:extLst>
      <p:ext uri="{BB962C8B-B14F-4D97-AF65-F5344CB8AC3E}">
        <p14:creationId xmlns:p14="http://schemas.microsoft.com/office/powerpoint/2010/main" val="242063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14D194F7-A35C-5298-FA56-2F85B646CFAB}"/>
              </a:ext>
            </a:extLst>
          </p:cNvPr>
          <p:cNvGraphicFramePr>
            <a:graphicFrameLocks noGrp="1"/>
          </p:cNvGraphicFramePr>
          <p:nvPr>
            <p:ph idx="1"/>
            <p:extLst>
              <p:ext uri="{D42A27DB-BD31-4B8C-83A1-F6EECF244321}">
                <p14:modId xmlns:p14="http://schemas.microsoft.com/office/powerpoint/2010/main" val="995584571"/>
              </p:ext>
            </p:extLst>
          </p:nvPr>
        </p:nvGraphicFramePr>
        <p:xfrm>
          <a:off x="101915" y="42056"/>
          <a:ext cx="11988169" cy="6766783"/>
        </p:xfrm>
        <a:graphic>
          <a:graphicData uri="http://schemas.openxmlformats.org/drawingml/2006/table">
            <a:tbl>
              <a:tblPr firstRow="1" bandRow="1">
                <a:tableStyleId>{5C22544A-7EE6-4342-B048-85BDC9FD1C3A}</a:tableStyleId>
              </a:tblPr>
              <a:tblGrid>
                <a:gridCol w="537182">
                  <a:extLst>
                    <a:ext uri="{9D8B030D-6E8A-4147-A177-3AD203B41FA5}">
                      <a16:colId xmlns:a16="http://schemas.microsoft.com/office/drawing/2014/main" val="604481905"/>
                    </a:ext>
                  </a:extLst>
                </a:gridCol>
                <a:gridCol w="1936955">
                  <a:extLst>
                    <a:ext uri="{9D8B030D-6E8A-4147-A177-3AD203B41FA5}">
                      <a16:colId xmlns:a16="http://schemas.microsoft.com/office/drawing/2014/main" val="1490182584"/>
                    </a:ext>
                  </a:extLst>
                </a:gridCol>
                <a:gridCol w="2783930">
                  <a:extLst>
                    <a:ext uri="{9D8B030D-6E8A-4147-A177-3AD203B41FA5}">
                      <a16:colId xmlns:a16="http://schemas.microsoft.com/office/drawing/2014/main" val="2743156999"/>
                    </a:ext>
                  </a:extLst>
                </a:gridCol>
                <a:gridCol w="2441806">
                  <a:extLst>
                    <a:ext uri="{9D8B030D-6E8A-4147-A177-3AD203B41FA5}">
                      <a16:colId xmlns:a16="http://schemas.microsoft.com/office/drawing/2014/main" val="1403238845"/>
                    </a:ext>
                  </a:extLst>
                </a:gridCol>
                <a:gridCol w="2078563">
                  <a:extLst>
                    <a:ext uri="{9D8B030D-6E8A-4147-A177-3AD203B41FA5}">
                      <a16:colId xmlns:a16="http://schemas.microsoft.com/office/drawing/2014/main" val="3920235262"/>
                    </a:ext>
                  </a:extLst>
                </a:gridCol>
                <a:gridCol w="2209733">
                  <a:extLst>
                    <a:ext uri="{9D8B030D-6E8A-4147-A177-3AD203B41FA5}">
                      <a16:colId xmlns:a16="http://schemas.microsoft.com/office/drawing/2014/main" val="1717205139"/>
                    </a:ext>
                  </a:extLst>
                </a:gridCol>
              </a:tblGrid>
              <a:tr h="1097503">
                <a:tc>
                  <a:txBody>
                    <a:bodyPr/>
                    <a:lstStyle/>
                    <a:p>
                      <a:r>
                        <a:rPr lang="en-IN" sz="2000" dirty="0">
                          <a:latin typeface="Times New Roman" panose="02020603050405020304" pitchFamily="18" charset="0"/>
                          <a:cs typeface="Times New Roman" panose="02020603050405020304" pitchFamily="18" charset="0"/>
                        </a:rPr>
                        <a:t>S.NO</a:t>
                      </a:r>
                    </a:p>
                  </a:txBody>
                  <a:tcPr/>
                </a:tc>
                <a:tc>
                  <a:txBody>
                    <a:bodyPr/>
                    <a:lstStyle/>
                    <a:p>
                      <a:r>
                        <a:rPr lang="en-IN" sz="2000" dirty="0">
                          <a:latin typeface="Times New Roman" panose="02020603050405020304" pitchFamily="18" charset="0"/>
                          <a:cs typeface="Times New Roman" panose="02020603050405020304" pitchFamily="18" charset="0"/>
                        </a:rPr>
                        <a:t>TITLE</a:t>
                      </a:r>
                    </a:p>
                  </a:txBody>
                  <a:tcPr/>
                </a:tc>
                <a:tc>
                  <a:txBody>
                    <a:bodyPr/>
                    <a:lstStyle/>
                    <a:p>
                      <a:r>
                        <a:rPr lang="en-IN" sz="2000" dirty="0">
                          <a:latin typeface="Times New Roman" panose="02020603050405020304" pitchFamily="18" charset="0"/>
                          <a:cs typeface="Times New Roman" panose="02020603050405020304" pitchFamily="18" charset="0"/>
                        </a:rPr>
                        <a:t>AUTHOR &amp; YEAR OF PUBLICATION</a:t>
                      </a:r>
                    </a:p>
                  </a:txBody>
                  <a:tcPr/>
                </a:tc>
                <a:tc>
                  <a:txBody>
                    <a:bodyPr/>
                    <a:lstStyle/>
                    <a:p>
                      <a:r>
                        <a:rPr lang="en-IN" sz="2000" dirty="0">
                          <a:latin typeface="Times New Roman" panose="02020603050405020304" pitchFamily="18" charset="0"/>
                          <a:cs typeface="Times New Roman" panose="02020603050405020304" pitchFamily="18" charset="0"/>
                        </a:rPr>
                        <a:t>TECHNIQUE USED</a:t>
                      </a:r>
                    </a:p>
                  </a:txBody>
                  <a:tcPr/>
                </a:tc>
                <a:tc>
                  <a:txBody>
                    <a:bodyPr/>
                    <a:lstStyle/>
                    <a:p>
                      <a:r>
                        <a:rPr lang="en-IN" sz="2000" dirty="0">
                          <a:latin typeface="Times New Roman" panose="02020603050405020304" pitchFamily="18" charset="0"/>
                          <a:cs typeface="Times New Roman" panose="02020603050405020304" pitchFamily="18" charset="0"/>
                        </a:rPr>
                        <a:t>MERITS</a:t>
                      </a:r>
                    </a:p>
                  </a:txBody>
                  <a:tcPr/>
                </a:tc>
                <a:tc>
                  <a:txBody>
                    <a:bodyPr/>
                    <a:lstStyle/>
                    <a:p>
                      <a:r>
                        <a:rPr lang="en-IN" sz="2000" dirty="0">
                          <a:latin typeface="Times New Roman" panose="02020603050405020304" pitchFamily="18" charset="0"/>
                          <a:cs typeface="Times New Roman" panose="02020603050405020304" pitchFamily="18" charset="0"/>
                        </a:rPr>
                        <a:t>DE-MERITS</a:t>
                      </a:r>
                    </a:p>
                  </a:txBody>
                  <a:tcPr/>
                </a:tc>
                <a:extLst>
                  <a:ext uri="{0D108BD9-81ED-4DB2-BD59-A6C34878D82A}">
                    <a16:rowId xmlns:a16="http://schemas.microsoft.com/office/drawing/2014/main" val="1938263951"/>
                  </a:ext>
                </a:extLst>
              </a:tr>
              <a:tr h="3100744">
                <a:tc>
                  <a:txBody>
                    <a:bodyPr/>
                    <a:lstStyle/>
                    <a:p>
                      <a:r>
                        <a:rPr lang="en-US" sz="2000" dirty="0">
                          <a:latin typeface="Times New Roman" panose="02020603050405020304" pitchFamily="18" charset="0"/>
                          <a:cs typeface="Times New Roman" panose="02020603050405020304" pitchFamily="18" charset="0"/>
                        </a:rPr>
                        <a:t>5</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Blockchain based</a:t>
                      </a:r>
                    </a:p>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trustworthy energy dispatching approach for high renewable</a:t>
                      </a:r>
                    </a:p>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energy penetrated power systems</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Y. Xu, Z. Liu, C. Zhang, J. Ren, Y. Zhang, and X. Shen &amp; 2022</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Blockchain</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Enhanced Transparency, Security, Decentralization, Reduced Counterparty Risk, Integration of Renewables.</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Scalability, Energy Consumption, Complexity, Interoperability, Regulatory Challenges</a:t>
                      </a:r>
                      <a:r>
                        <a:rPr lang="en-IN" sz="1800" b="1" i="0" kern="1200" dirty="0">
                          <a:solidFill>
                            <a:schemeClr val="dk1"/>
                          </a:solidFill>
                          <a:effectLst/>
                          <a:latin typeface="+mn-lt"/>
                          <a:ea typeface="+mn-ea"/>
                          <a:cs typeface="+mn-cs"/>
                        </a:rPr>
                        <a:t>.</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1011157878"/>
                  </a:ext>
                </a:extLst>
              </a:tr>
              <a:tr h="2498658">
                <a:tc>
                  <a:txBody>
                    <a:bodyPr/>
                    <a:lstStyle/>
                    <a:p>
                      <a:r>
                        <a:rPr lang="en-US" sz="2000" dirty="0">
                          <a:latin typeface="Times New Roman" panose="02020603050405020304" pitchFamily="18" charset="0"/>
                          <a:cs typeface="Times New Roman" panose="02020603050405020304" pitchFamily="18" charset="0"/>
                        </a:rPr>
                        <a:t>6</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Blockchain based</a:t>
                      </a:r>
                    </a:p>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decentralized trust management in vehicular networks</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nn-NO"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Z. Yang, K. Yang, L. Lei, K. Zheng, and V. C. M. Leung &amp; 2019</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Trust Management in Blockchain</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Data Transparency,</a:t>
                      </a:r>
                      <a:r>
                        <a:rPr lang="en-US" sz="2000" b="0" i="0" kern="1200" dirty="0">
                          <a:solidFill>
                            <a:schemeClr val="dk1"/>
                          </a:solidFill>
                          <a:effectLst/>
                          <a:latin typeface="Times New Roman" panose="02020603050405020304" pitchFamily="18" charset="0"/>
                          <a:ea typeface="+mn-ea"/>
                          <a:cs typeface="Times New Roman" panose="02020603050405020304" pitchFamily="18" charset="0"/>
                        </a:rPr>
                        <a:t> Resilience to Single Points of Failure,</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Privacy Control, Secure Vehicle-to-Vehicle Communication.</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Energy Consumption, Complexity, Adoption Challenges, Regulatory Concerns, Data Privacy</a:t>
                      </a:r>
                      <a:r>
                        <a:rPr lang="en-IN" sz="1800" b="1" i="0" kern="1200" dirty="0">
                          <a:solidFill>
                            <a:schemeClr val="dk1"/>
                          </a:solidFill>
                          <a:effectLst/>
                          <a:latin typeface="+mn-lt"/>
                          <a:ea typeface="+mn-ea"/>
                          <a:cs typeface="+mn-cs"/>
                        </a:rPr>
                        <a:t>.</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955056230"/>
                  </a:ext>
                </a:extLst>
              </a:tr>
            </a:tbl>
          </a:graphicData>
        </a:graphic>
      </p:graphicFrame>
    </p:spTree>
    <p:extLst>
      <p:ext uri="{BB962C8B-B14F-4D97-AF65-F5344CB8AC3E}">
        <p14:creationId xmlns:p14="http://schemas.microsoft.com/office/powerpoint/2010/main" val="655607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2D65E-49D2-A119-7F89-17CBC591A936}"/>
              </a:ext>
            </a:extLst>
          </p:cNvPr>
          <p:cNvSpPr>
            <a:spLocks noGrp="1"/>
          </p:cNvSpPr>
          <p:nvPr>
            <p:ph type="title"/>
          </p:nvPr>
        </p:nvSpPr>
        <p:spPr>
          <a:xfrm>
            <a:off x="78657" y="391881"/>
            <a:ext cx="12034684" cy="581513"/>
          </a:xfrm>
        </p:spPr>
        <p:txBody>
          <a:bodyPr>
            <a:normAutofit/>
          </a:bodyPr>
          <a:lstStyle/>
          <a:p>
            <a:pPr algn="ctr"/>
            <a:r>
              <a:rPr lang="en-IN" sz="2800" b="1"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0E746CC6-1F5F-FD38-D727-A1AAD8139368}"/>
              </a:ext>
            </a:extLst>
          </p:cNvPr>
          <p:cNvSpPr>
            <a:spLocks noGrp="1"/>
          </p:cNvSpPr>
          <p:nvPr>
            <p:ph idx="1"/>
          </p:nvPr>
        </p:nvSpPr>
        <p:spPr>
          <a:xfrm>
            <a:off x="113071" y="1373339"/>
            <a:ext cx="11965857" cy="5794375"/>
          </a:xfrm>
        </p:spPr>
        <p:txBody>
          <a:bodyPr>
            <a:normAutofit/>
          </a:bodyPr>
          <a:lstStyle/>
          <a:p>
            <a:pPr marL="342900" lvl="0" indent="-342900" algn="just">
              <a:lnSpc>
                <a:spcPct val="150000"/>
              </a:lnSpc>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In Internet of Vehicles, the data shared by the vehicles are not always trustable due to presence of attackers. So, trust management was introduced in IoV.</a:t>
            </a:r>
          </a:p>
          <a:p>
            <a:pPr marL="342900" lvl="0" indent="-342900" algn="just">
              <a:lnSpc>
                <a:spcPct val="150000"/>
              </a:lnSpc>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In existing literatures, centralized trust management systems are proposed. They have issues with single point of failure and being tampered.</a:t>
            </a:r>
          </a:p>
          <a:p>
            <a:pPr marL="342900" lvl="0" indent="-342900" algn="just">
              <a:lnSpc>
                <a:spcPct val="150000"/>
              </a:lnSpc>
              <a:spcAft>
                <a:spcPts val="800"/>
              </a:spcAft>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Communication overhead occurs between nodes during trust evaluation process.</a:t>
            </a:r>
          </a:p>
          <a:p>
            <a:pPr marL="0" indent="0" algn="just">
              <a:buNone/>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730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EF8B3-D018-C240-D346-FD6CE07DF101}"/>
              </a:ext>
            </a:extLst>
          </p:cNvPr>
          <p:cNvSpPr>
            <a:spLocks noGrp="1"/>
          </p:cNvSpPr>
          <p:nvPr>
            <p:ph type="title"/>
          </p:nvPr>
        </p:nvSpPr>
        <p:spPr>
          <a:xfrm>
            <a:off x="838200" y="365126"/>
            <a:ext cx="10515600" cy="736088"/>
          </a:xfrm>
        </p:spPr>
        <p:txBody>
          <a:bodyPr>
            <a:normAutofit/>
          </a:bodyPr>
          <a:lstStyle/>
          <a:p>
            <a:pPr algn="ctr"/>
            <a:r>
              <a:rPr lang="en-IN" sz="2800" b="1"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2E538AAC-66A8-9BBD-0831-7C57959C86FD}"/>
              </a:ext>
            </a:extLst>
          </p:cNvPr>
          <p:cNvSpPr>
            <a:spLocks noGrp="1"/>
          </p:cNvSpPr>
          <p:nvPr>
            <p:ph idx="1"/>
          </p:nvPr>
        </p:nvSpPr>
        <p:spPr>
          <a:xfrm>
            <a:off x="132735" y="1363509"/>
            <a:ext cx="11926529" cy="4351338"/>
          </a:xfrm>
        </p:spPr>
        <p:txBody>
          <a:bodyPr>
            <a:normAutofit/>
          </a:bodyPr>
          <a:lstStyle/>
          <a:p>
            <a:pPr marL="342900" lvl="0" indent="-342900" algn="just">
              <a:lnSpc>
                <a:spcPct val="150000"/>
              </a:lnSpc>
              <a:buFont typeface="Symbol" panose="05050102010706020507" pitchFamily="18" charset="2"/>
              <a:buChar char=""/>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To introduce decentralized trust management system in vehicular network using blockchain.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To reduce congestion in data transfer using Kademlia algorithm and cuckoo filter.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5371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20AA7-EDBA-AD9C-3A46-868C494FC112}"/>
              </a:ext>
            </a:extLst>
          </p:cNvPr>
          <p:cNvSpPr>
            <a:spLocks noGrp="1"/>
          </p:cNvSpPr>
          <p:nvPr>
            <p:ph type="title"/>
          </p:nvPr>
        </p:nvSpPr>
        <p:spPr>
          <a:xfrm>
            <a:off x="108155" y="365125"/>
            <a:ext cx="11985522" cy="608269"/>
          </a:xfrm>
        </p:spPr>
        <p:txBody>
          <a:bodyPr>
            <a:normAutofit/>
          </a:bodyPr>
          <a:lstStyle/>
          <a:p>
            <a:pPr algn="ctr"/>
            <a:r>
              <a:rPr lang="en-IN" sz="2800" b="1" dirty="0">
                <a:latin typeface="Times New Roman" panose="02020603050405020304" pitchFamily="18" charset="0"/>
                <a:cs typeface="Times New Roman" panose="02020603050405020304" pitchFamily="18" charset="0"/>
              </a:rPr>
              <a:t>SCOPE</a:t>
            </a:r>
          </a:p>
        </p:txBody>
      </p:sp>
      <p:sp>
        <p:nvSpPr>
          <p:cNvPr id="3" name="Content Placeholder 2">
            <a:extLst>
              <a:ext uri="{FF2B5EF4-FFF2-40B4-BE49-F238E27FC236}">
                <a16:creationId xmlns:a16="http://schemas.microsoft.com/office/drawing/2014/main" id="{1AB5CEAB-D4C6-ABEE-3A2A-BBC81CDD9C16}"/>
              </a:ext>
            </a:extLst>
          </p:cNvPr>
          <p:cNvSpPr>
            <a:spLocks noGrp="1"/>
          </p:cNvSpPr>
          <p:nvPr>
            <p:ph idx="1"/>
          </p:nvPr>
        </p:nvSpPr>
        <p:spPr>
          <a:xfrm>
            <a:off x="108155" y="1383174"/>
            <a:ext cx="11985522" cy="4351338"/>
          </a:xfrm>
        </p:spPr>
        <p:txBody>
          <a:bodyPr>
            <a:normAutofit/>
          </a:bodyPr>
          <a:lstStyle/>
          <a:p>
            <a:pPr marL="342900" lvl="0" indent="-342900">
              <a:lnSpc>
                <a:spcPct val="150000"/>
              </a:lnSpc>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Trustworthy data sharing in IoV</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Improvement in Traffic efficiency</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Symbol" panose="05050102010706020507" pitchFamily="18" charset="2"/>
              <a:buChar char=""/>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Accidents avoidance</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anose="05050102010706020507" pitchFamily="18" charset="2"/>
              <a:buChar char=""/>
            </a:pPr>
            <a:r>
              <a:rPr lang="en-IN" sz="2200" kern="100" dirty="0">
                <a:latin typeface="Times New Roman" panose="02020603050405020304" pitchFamily="18" charset="0"/>
                <a:ea typeface="Calibri" panose="020F0502020204030204" pitchFamily="34" charset="0"/>
                <a:cs typeface="Times New Roman" panose="02020603050405020304" pitchFamily="18" charset="0"/>
              </a:rPr>
              <a:t>Prevention of Data Congestion</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7432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78630-194D-465D-E52C-72F28BD0BA96}"/>
              </a:ext>
            </a:extLst>
          </p:cNvPr>
          <p:cNvSpPr>
            <a:spLocks noGrp="1"/>
          </p:cNvSpPr>
          <p:nvPr>
            <p:ph type="title"/>
          </p:nvPr>
        </p:nvSpPr>
        <p:spPr>
          <a:xfrm>
            <a:off x="0" y="0"/>
            <a:ext cx="12123174" cy="582178"/>
          </a:xfrm>
        </p:spPr>
        <p:txBody>
          <a:bodyPr>
            <a:normAutofit/>
          </a:bodyPr>
          <a:lstStyle/>
          <a:p>
            <a:pPr algn="ctr"/>
            <a:r>
              <a:rPr lang="en-IN" sz="2800" b="1" dirty="0">
                <a:latin typeface="Times New Roman" panose="02020603050405020304" pitchFamily="18" charset="0"/>
                <a:cs typeface="Times New Roman" panose="02020603050405020304" pitchFamily="18" charset="0"/>
              </a:rPr>
              <a:t>SYSTEM ARCHITECTURE</a:t>
            </a:r>
          </a:p>
        </p:txBody>
      </p:sp>
      <p:pic>
        <p:nvPicPr>
          <p:cNvPr id="10" name="Picture 9">
            <a:extLst>
              <a:ext uri="{FF2B5EF4-FFF2-40B4-BE49-F238E27FC236}">
                <a16:creationId xmlns:a16="http://schemas.microsoft.com/office/drawing/2014/main" id="{F3CC8A58-5854-8BB8-2F75-6C4C389211EA}"/>
              </a:ext>
            </a:extLst>
          </p:cNvPr>
          <p:cNvPicPr>
            <a:picLocks noChangeAspect="1"/>
          </p:cNvPicPr>
          <p:nvPr/>
        </p:nvPicPr>
        <p:blipFill>
          <a:blip r:embed="rId2"/>
          <a:stretch>
            <a:fillRect/>
          </a:stretch>
        </p:blipFill>
        <p:spPr>
          <a:xfrm>
            <a:off x="618269" y="794356"/>
            <a:ext cx="10955462" cy="5627096"/>
          </a:xfrm>
          <a:prstGeom prst="rect">
            <a:avLst/>
          </a:prstGeom>
        </p:spPr>
      </p:pic>
    </p:spTree>
    <p:extLst>
      <p:ext uri="{BB962C8B-B14F-4D97-AF65-F5344CB8AC3E}">
        <p14:creationId xmlns:p14="http://schemas.microsoft.com/office/powerpoint/2010/main" val="1152285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2B4A8-B128-4B57-A305-0DDF6A96F34F}"/>
              </a:ext>
            </a:extLst>
          </p:cNvPr>
          <p:cNvSpPr>
            <a:spLocks noGrp="1"/>
          </p:cNvSpPr>
          <p:nvPr>
            <p:ph type="title"/>
          </p:nvPr>
        </p:nvSpPr>
        <p:spPr>
          <a:xfrm>
            <a:off x="80388" y="0"/>
            <a:ext cx="12017828" cy="681037"/>
          </a:xfrm>
        </p:spPr>
        <p:txBody>
          <a:bodyPr>
            <a:normAutofit/>
          </a:bodyPr>
          <a:lstStyle/>
          <a:p>
            <a:pPr algn="ctr"/>
            <a:r>
              <a:rPr lang="en-IN" sz="2800" b="1" dirty="0">
                <a:latin typeface="Times New Roman" panose="02020603050405020304" pitchFamily="18" charset="0"/>
                <a:cs typeface="Times New Roman" panose="02020603050405020304" pitchFamily="18" charset="0"/>
              </a:rPr>
              <a:t>MODULE DESCRIPTION</a:t>
            </a:r>
          </a:p>
        </p:txBody>
      </p:sp>
      <p:sp>
        <p:nvSpPr>
          <p:cNvPr id="3" name="Content Placeholder 2">
            <a:extLst>
              <a:ext uri="{FF2B5EF4-FFF2-40B4-BE49-F238E27FC236}">
                <a16:creationId xmlns:a16="http://schemas.microsoft.com/office/drawing/2014/main" id="{40F4CDB3-389A-3B4F-0AF5-1D937E0EE670}"/>
              </a:ext>
            </a:extLst>
          </p:cNvPr>
          <p:cNvSpPr>
            <a:spLocks noGrp="1"/>
          </p:cNvSpPr>
          <p:nvPr>
            <p:ph idx="1"/>
          </p:nvPr>
        </p:nvSpPr>
        <p:spPr>
          <a:xfrm>
            <a:off x="80388" y="681037"/>
            <a:ext cx="12017828" cy="5988818"/>
          </a:xfrm>
        </p:spPr>
        <p:txBody>
          <a:bodyPr>
            <a:normAutofit/>
          </a:bodyPr>
          <a:lstStyle/>
          <a:p>
            <a:pPr lvl="1">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Trust Evaluation Phase</a:t>
            </a:r>
          </a:p>
          <a:p>
            <a:pPr lvl="1">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Data Sharing Phase</a:t>
            </a:r>
          </a:p>
          <a:p>
            <a:pPr lvl="1">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Congestion control</a:t>
            </a:r>
          </a:p>
          <a:p>
            <a:pPr lvl="1">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Security analysis</a:t>
            </a:r>
          </a:p>
          <a:p>
            <a:pPr marL="0" indent="0">
              <a:lnSpc>
                <a:spcPct val="150000"/>
              </a:lnSpc>
              <a:buNone/>
            </a:pPr>
            <a:r>
              <a:rPr lang="en-IN" sz="2200" b="1" dirty="0">
                <a:latin typeface="Times New Roman" panose="02020603050405020304" pitchFamily="18" charset="0"/>
                <a:cs typeface="Times New Roman" panose="02020603050405020304" pitchFamily="18" charset="0"/>
              </a:rPr>
              <a:t>Trust Management:</a:t>
            </a:r>
          </a:p>
          <a:p>
            <a:pPr algn="just">
              <a:lnSpc>
                <a:spcPct val="150000"/>
              </a:lnSpc>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To make vehicles behave honestly and reduce communications overheads, we propose unique trust management mechanism. RSUs will initiate the trust evaluation process. </a:t>
            </a:r>
          </a:p>
          <a:p>
            <a:pPr algn="just">
              <a:lnSpc>
                <a:spcPct val="150000"/>
              </a:lnSpc>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Vehicles are divided into source vehicles and reference vehicles. Source vehicles transmit the report set to other vehicles, then the reference give the score to update the trust values.</a:t>
            </a:r>
          </a:p>
          <a:p>
            <a:pPr marL="0" indent="0" algn="just">
              <a:lnSpc>
                <a:spcPct val="150000"/>
              </a:lnSpc>
              <a:buNone/>
            </a:pP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9546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8623BD-EA35-8C91-FC2F-C63D66136ADF}"/>
              </a:ext>
            </a:extLst>
          </p:cNvPr>
          <p:cNvSpPr>
            <a:spLocks noGrp="1"/>
          </p:cNvSpPr>
          <p:nvPr>
            <p:ph idx="1"/>
          </p:nvPr>
        </p:nvSpPr>
        <p:spPr>
          <a:xfrm>
            <a:off x="99391" y="79514"/>
            <a:ext cx="12092609" cy="6659216"/>
          </a:xfrm>
        </p:spPr>
        <p:txBody>
          <a:bodyPr>
            <a:normAutofit/>
          </a:bodyPr>
          <a:lstStyle/>
          <a:p>
            <a:pPr marL="0" indent="0">
              <a:buNone/>
            </a:pPr>
            <a:endParaRPr lang="en-US" sz="2200" b="1" dirty="0">
              <a:latin typeface="Times New Roman" panose="02020603050405020304" pitchFamily="18" charset="0"/>
              <a:cs typeface="Times New Roman" panose="02020603050405020304" pitchFamily="18" charset="0"/>
            </a:endParaRPr>
          </a:p>
          <a:p>
            <a:pPr marL="0" indent="0">
              <a:lnSpc>
                <a:spcPct val="150000"/>
              </a:lnSpc>
              <a:buNone/>
            </a:pPr>
            <a:r>
              <a:rPr lang="en-US" sz="2200" b="1" dirty="0">
                <a:latin typeface="Times New Roman" panose="02020603050405020304" pitchFamily="18" charset="0"/>
                <a:cs typeface="Times New Roman" panose="02020603050405020304" pitchFamily="18" charset="0"/>
              </a:rPr>
              <a:t>Data Sharing Phase:</a:t>
            </a:r>
          </a:p>
          <a:p>
            <a:pPr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Our scheme depends on the close cooperation between the vehicles, RSUs and CSP. Vehicles are equipped with multiple sensor like cameras, wave radar, etc. </a:t>
            </a:r>
          </a:p>
          <a:p>
            <a:pPr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data sharing phase is completed using Kademlia algorithm. It uses the XOR algorithm to calculate the distance between the nodes and resources. By using this distance, the report is forwarded to nodes.</a:t>
            </a:r>
          </a:p>
          <a:p>
            <a:pPr marL="0" indent="0" algn="just">
              <a:lnSpc>
                <a:spcPct val="150000"/>
              </a:lnSpc>
              <a:buNone/>
            </a:pPr>
            <a:r>
              <a:rPr lang="en-US" sz="2200" b="1" dirty="0">
                <a:latin typeface="Times New Roman" panose="02020603050405020304" pitchFamily="18" charset="0"/>
                <a:cs typeface="Times New Roman" panose="02020603050405020304" pitchFamily="18" charset="0"/>
              </a:rPr>
              <a:t>Congestion Control:</a:t>
            </a:r>
          </a:p>
          <a:p>
            <a:pPr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Congestion control mechanism is implemented by using Cuckoo filter method. It is a data structure algorithm used to find whether a data is present in a set or not.</a:t>
            </a:r>
          </a:p>
          <a:p>
            <a:pPr algn="just">
              <a:lnSpc>
                <a:spcPct val="150000"/>
              </a:lnSpc>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vehicles and RSUs consist of the local filters and vehicles check whether the data is already shared or not. The RSUs check the repetitive times of a report</a:t>
            </a:r>
          </a:p>
          <a:p>
            <a:pPr marL="457200" lvl="1" indent="0" algn="just">
              <a:lnSpc>
                <a:spcPct val="150000"/>
              </a:lnSpc>
              <a:buNone/>
            </a:pPr>
            <a:endParaRPr lang="en-US" sz="18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0176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DFCEED-C6B9-9C4D-93A3-98EC18959E1D}"/>
              </a:ext>
            </a:extLst>
          </p:cNvPr>
          <p:cNvSpPr>
            <a:spLocks noGrp="1"/>
          </p:cNvSpPr>
          <p:nvPr>
            <p:ph idx="1"/>
          </p:nvPr>
        </p:nvSpPr>
        <p:spPr>
          <a:xfrm>
            <a:off x="89453" y="79513"/>
            <a:ext cx="12016408" cy="6698974"/>
          </a:xfrm>
        </p:spPr>
        <p:txBody>
          <a:bodyPr>
            <a:normAutofit/>
          </a:bodyPr>
          <a:lstStyle/>
          <a:p>
            <a:pPr marL="0" indent="0">
              <a:buNone/>
            </a:pPr>
            <a:endParaRPr lang="en-US" sz="22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200" b="1" dirty="0">
                <a:latin typeface="Times New Roman" panose="02020603050405020304" pitchFamily="18" charset="0"/>
                <a:cs typeface="Times New Roman" panose="02020603050405020304" pitchFamily="18" charset="0"/>
              </a:rPr>
              <a:t>Security Analysis:</a:t>
            </a:r>
          </a:p>
          <a:p>
            <a:pPr algn="just">
              <a:lnSpc>
                <a:spcPct val="150000"/>
              </a:lnSpc>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To maintain the defence against the vehicle misbehaviour such as lazy sharing, message spoofing, message inconsistency, giving unfair score and collusion attack we should look into the security of the data sharing phase.</a:t>
            </a:r>
          </a:p>
          <a:p>
            <a:pPr algn="just">
              <a:lnSpc>
                <a:spcPct val="150000"/>
              </a:lnSpc>
              <a:buFont typeface="Wingdings" panose="05000000000000000000" pitchFamily="2" charset="2"/>
              <a:buChar char="Ø"/>
            </a:pPr>
            <a:r>
              <a:rPr lang="en-IN" sz="2200" dirty="0">
                <a:latin typeface="Times New Roman" panose="02020603050405020304" pitchFamily="18" charset="0"/>
                <a:cs typeface="Times New Roman" panose="02020603050405020304" pitchFamily="18" charset="0"/>
              </a:rPr>
              <a:t>On the other hand, we should look into defence against RSU failure. It can be divided into two types such as individual failure and regional failure.</a:t>
            </a:r>
          </a:p>
          <a:p>
            <a:pPr marL="0" indent="0">
              <a:lnSpc>
                <a:spcPct val="150000"/>
              </a:lnSpc>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6326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E422D5D-6722-9FAB-0977-5DCC37379DF6}"/>
              </a:ext>
            </a:extLst>
          </p:cNvPr>
          <p:cNvSpPr>
            <a:spLocks noGrp="1"/>
          </p:cNvSpPr>
          <p:nvPr>
            <p:ph idx="1"/>
          </p:nvPr>
        </p:nvSpPr>
        <p:spPr>
          <a:xfrm>
            <a:off x="23191" y="89452"/>
            <a:ext cx="6072809" cy="6750292"/>
          </a:xfrm>
        </p:spPr>
        <p:txBody>
          <a:bodyPr>
            <a:normAutofit fontScale="25000" lnSpcReduction="20000"/>
          </a:bodyPr>
          <a:lstStyle/>
          <a:p>
            <a:pPr marL="0" indent="0">
              <a:buNone/>
            </a:pPr>
            <a:r>
              <a:rPr lang="en-IN" sz="8800" b="1" dirty="0">
                <a:latin typeface="Times New Roman" panose="02020603050405020304" pitchFamily="18" charset="0"/>
                <a:cs typeface="Times New Roman" panose="02020603050405020304" pitchFamily="18" charset="0"/>
              </a:rPr>
              <a:t>ALGORITHM 1:</a:t>
            </a: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Input: Traffic report set Ri, Trust values Ti</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Output</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Cuckoo filter CFk</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for</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r</a:t>
            </a:r>
            <a:r>
              <a:rPr lang="en-IN" sz="8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Ri, i </a:t>
            </a:r>
            <a:r>
              <a:rPr lang="en-IN" sz="8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 </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 2…, n}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do</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 f=fingerprint(r)</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3: i1=hash(r), i2=i1</a:t>
            </a:r>
            <a:r>
              <a:rPr lang="en-IN" sz="8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hash(f)</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4: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local filter CF′k contains r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5: update repeat times tr in CF′k</a:t>
            </a: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6: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continue</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7: </a:t>
            </a:r>
            <a:r>
              <a:rPr lang="en-IN" sz="8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8: Add &lt;H(r) || 1&gt; to CF′k</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9: Send Reqi=</a:t>
            </a:r>
            <a:r>
              <a:rPr lang="en-IN" sz="8000" kern="0" dirty="0" err="1">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EpkRSUj</a:t>
            </a:r>
            <a:r>
              <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(r||VINi) to RSUj</a:t>
            </a:r>
            <a:endParaRPr lang="en-IN" sz="8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buNone/>
            </a:pPr>
            <a:r>
              <a:rPr lang="en-IN" sz="8000" kern="0" dirty="0">
                <a:solidFill>
                  <a:srgbClr val="333333"/>
                </a:solidFill>
                <a:effectLst/>
                <a:latin typeface="Times New Roman" panose="02020603050405020304" pitchFamily="18" charset="0"/>
                <a:ea typeface="Times New Roman" panose="02020603050405020304" pitchFamily="18" charset="0"/>
              </a:rPr>
              <a:t>10: </a:t>
            </a:r>
            <a:r>
              <a:rPr lang="en-IN" sz="8000" b="1" kern="0" dirty="0">
                <a:solidFill>
                  <a:srgbClr val="333333"/>
                </a:solidFill>
                <a:effectLst/>
                <a:latin typeface="Times New Roman" panose="02020603050405020304" pitchFamily="18" charset="0"/>
                <a:ea typeface="Times New Roman" panose="02020603050405020304" pitchFamily="18" charset="0"/>
              </a:rPr>
              <a:t>end if</a:t>
            </a:r>
            <a:endParaRPr lang="en-IN" sz="8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0000"/>
              </a:lnSpc>
              <a:spcAft>
                <a:spcPts val="800"/>
              </a:spcAft>
              <a:buNone/>
            </a:pPr>
            <a:endPar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0000"/>
              </a:lnSpc>
              <a:spcAft>
                <a:spcPts val="800"/>
              </a:spcAft>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 </a:t>
            </a:r>
          </a:p>
        </p:txBody>
      </p:sp>
      <p:sp>
        <p:nvSpPr>
          <p:cNvPr id="7" name="TextBox 6">
            <a:extLst>
              <a:ext uri="{FF2B5EF4-FFF2-40B4-BE49-F238E27FC236}">
                <a16:creationId xmlns:a16="http://schemas.microsoft.com/office/drawing/2014/main" id="{2725A1DA-BAF1-048D-4F34-CD03435FFAB5}"/>
              </a:ext>
            </a:extLst>
          </p:cNvPr>
          <p:cNvSpPr txBox="1"/>
          <p:nvPr/>
        </p:nvSpPr>
        <p:spPr>
          <a:xfrm>
            <a:off x="6096000" y="89452"/>
            <a:ext cx="6072809" cy="5550237"/>
          </a:xfrm>
          <a:prstGeom prst="rect">
            <a:avLst/>
          </a:prstGeom>
          <a:noFill/>
        </p:spPr>
        <p:txBody>
          <a:bodyPr wrap="square" rtlCol="0">
            <a:spAutoFit/>
          </a:bodyPr>
          <a:lstStyle/>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11: RSUj decrypts Reqi to get 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12: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CFk contains f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13: update &lt;H(r) || tr&gt; to &lt;H(r)||tr+1&gt;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14: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 if</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bucket[i1] or bucket[i2] has empty entry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15: select a entry to insert &lt;H(r) || 1&gt;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16: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17: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return</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Failure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18: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if</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19: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for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20: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return</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CFk</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651357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3606B7-CEAF-1692-0C5D-6AA194661240}"/>
              </a:ext>
            </a:extLst>
          </p:cNvPr>
          <p:cNvSpPr>
            <a:spLocks noGrp="1"/>
          </p:cNvSpPr>
          <p:nvPr>
            <p:ph idx="1"/>
          </p:nvPr>
        </p:nvSpPr>
        <p:spPr>
          <a:xfrm>
            <a:off x="0" y="0"/>
            <a:ext cx="12192000" cy="6788426"/>
          </a:xfrm>
        </p:spPr>
        <p:txBody>
          <a:bodyPr>
            <a:normAutofit/>
          </a:bodyPr>
          <a:lstStyle/>
          <a:p>
            <a:pPr marL="0" indent="0">
              <a:buNone/>
            </a:pPr>
            <a:r>
              <a:rPr lang="en-IN" sz="2200" b="1" kern="100" dirty="0">
                <a:effectLst/>
                <a:latin typeface="Times New Roman" panose="02020603050405020304" pitchFamily="18" charset="0"/>
                <a:ea typeface="Calibri" panose="020F0502020204030204" pitchFamily="34" charset="0"/>
                <a:cs typeface="Times New Roman" panose="02020603050405020304" pitchFamily="18" charset="0"/>
              </a:rPr>
              <a:t>DEDUPLICATED TRAFFIC REPORTS UPLOADING:</a:t>
            </a:r>
          </a:p>
          <a:p>
            <a:pPr algn="just">
              <a:lnSpc>
                <a:spcPct val="150000"/>
              </a:lnSpc>
              <a:buFont typeface="Wingdings" panose="05000000000000000000" pitchFamily="2" charset="2"/>
              <a:buChar char="Ø"/>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Iterate over each traffic report r in the set Ri. Generate a fingerprint f for the traffic report.</a:t>
            </a:r>
          </a:p>
          <a:p>
            <a:pPr algn="just">
              <a:lnSpc>
                <a:spcPct val="150000"/>
              </a:lnSpc>
              <a:buFont typeface="Wingdings" panose="05000000000000000000" pitchFamily="2" charset="2"/>
              <a:buChar char="Ø"/>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Compute two hash values i1 and i2 based on the traffic report.</a:t>
            </a:r>
          </a:p>
          <a:p>
            <a:pPr algn="just">
              <a:lnSpc>
                <a:spcPct val="150000"/>
              </a:lnSpc>
              <a:buFont typeface="Wingdings" panose="05000000000000000000" pitchFamily="2" charset="2"/>
              <a:buChar char="Ø"/>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Check if the local filter CFk contains the traffic report r. If it does, update the repeat times in CFk and continue. If it doesn't, add the fingerprint and a counter to CFk and send a request to a Road Side Unit (RSU).</a:t>
            </a:r>
          </a:p>
          <a:p>
            <a:pPr algn="just">
              <a:lnSpc>
                <a:spcPct val="150000"/>
              </a:lnSpc>
              <a:buFont typeface="Wingdings" panose="05000000000000000000" pitchFamily="2" charset="2"/>
              <a:buChar char="Ø"/>
            </a:pPr>
            <a:r>
              <a:rPr lang="en-US" sz="2200" kern="100" dirty="0">
                <a:effectLst/>
                <a:latin typeface="Times New Roman" panose="02020603050405020304" pitchFamily="18" charset="0"/>
                <a:ea typeface="Calibri" panose="020F0502020204030204" pitchFamily="34" charset="0"/>
                <a:cs typeface="Times New Roman" panose="02020603050405020304" pitchFamily="18" charset="0"/>
              </a:rPr>
              <a:t>RSU decrypts the request to get the traffic report. If the cuckoo filter CFk contains the fingerprint f, update the corresponding entry.</a:t>
            </a:r>
          </a:p>
          <a:p>
            <a:pPr algn="just">
              <a:lnSpc>
                <a:spcPct val="150000"/>
              </a:lnSpc>
              <a:buFont typeface="Wingdings" panose="05000000000000000000" pitchFamily="2" charset="2"/>
              <a:buChar char="Ø"/>
            </a:pP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If the buckets associated with the hash values have empty entries, insert the fingerprint.</a:t>
            </a:r>
            <a:r>
              <a:rPr lang="en-IN" sz="2200"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If none of the above conditions are met, return failure.</a:t>
            </a:r>
          </a:p>
          <a:p>
            <a:pPr algn="just">
              <a:lnSpc>
                <a:spcPct val="150000"/>
              </a:lnSpc>
              <a:buFont typeface="Wingdings" panose="05000000000000000000" pitchFamily="2" charset="2"/>
              <a:buChar char="Ø"/>
            </a:pPr>
            <a:r>
              <a:rPr lang="en-IN" sz="2200" kern="100" dirty="0">
                <a:effectLst/>
                <a:latin typeface="Times New Roman" panose="02020603050405020304" pitchFamily="18" charset="0"/>
                <a:ea typeface="Calibri" panose="020F0502020204030204" pitchFamily="34" charset="0"/>
                <a:cs typeface="Times New Roman" panose="02020603050405020304" pitchFamily="18" charset="0"/>
              </a:rPr>
              <a:t>Repeat this process for each traffic report in the set Ri. Return the final cuckoo filter CFk.</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buFont typeface="Wingdings" panose="05000000000000000000" pitchFamily="2" charset="2"/>
              <a:buChar char="Ø"/>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4706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806" y="201562"/>
            <a:ext cx="11779046" cy="813226"/>
          </a:xfrm>
        </p:spPr>
        <p:txBody>
          <a:bodyPr>
            <a:normAutofit/>
          </a:bodyPr>
          <a:lstStyle/>
          <a:p>
            <a:pPr algn="ctr"/>
            <a:r>
              <a:rPr lang="en-US" sz="2800" b="1" dirty="0">
                <a:latin typeface="Times New Roman" pitchFamily="18" charset="0"/>
                <a:cs typeface="Times New Roman" pitchFamily="18" charset="0"/>
              </a:rPr>
              <a:t>BASE PAPER DETAILS</a:t>
            </a:r>
            <a:endParaRPr lang="en-IN" sz="2800" dirty="0"/>
          </a:p>
        </p:txBody>
      </p:sp>
      <p:sp>
        <p:nvSpPr>
          <p:cNvPr id="3" name="Content Placeholder 2"/>
          <p:cNvSpPr>
            <a:spLocks noGrp="1"/>
          </p:cNvSpPr>
          <p:nvPr>
            <p:ph idx="1"/>
          </p:nvPr>
        </p:nvSpPr>
        <p:spPr>
          <a:xfrm>
            <a:off x="245806" y="1244337"/>
            <a:ext cx="11779046" cy="5412101"/>
          </a:xfrm>
        </p:spPr>
        <p:txBody>
          <a:bodyPr>
            <a:normAutofit/>
          </a:bodyPr>
          <a:lstStyle/>
          <a:p>
            <a:pPr marL="0" indent="0" algn="l">
              <a:buNone/>
            </a:pPr>
            <a:r>
              <a:rPr lang="en-IN" sz="2600" b="1" dirty="0">
                <a:latin typeface="Times New Roman" panose="02020603050405020304" pitchFamily="18" charset="0"/>
                <a:cs typeface="Times New Roman" panose="02020603050405020304" pitchFamily="18" charset="0"/>
              </a:rPr>
              <a:t>Title 	</a:t>
            </a:r>
            <a:r>
              <a:rPr lang="en-IN" sz="2400" b="1" dirty="0">
                <a:latin typeface="Times New Roman" panose="02020603050405020304" pitchFamily="18" charset="0"/>
                <a:cs typeface="Times New Roman" panose="02020603050405020304" pitchFamily="18" charset="0"/>
              </a:rPr>
              <a:t>				:  </a:t>
            </a:r>
            <a:r>
              <a:rPr lang="en-US" sz="2200" b="0" i="0" u="none" strike="noStrike" baseline="0" dirty="0">
                <a:latin typeface="Times-Roman"/>
              </a:rPr>
              <a:t>Trusted Traffic data sharing with Congestion control using</a:t>
            </a:r>
          </a:p>
          <a:p>
            <a:pPr marL="0" indent="0" algn="l">
              <a:buNone/>
            </a:pPr>
            <a:r>
              <a:rPr lang="en-US" sz="2200" b="0" i="0" u="none" strike="noStrike" baseline="0" dirty="0">
                <a:latin typeface="Times-Roman"/>
              </a:rPr>
              <a:t>                                                                      Blockchain in Internet of Vehicles</a:t>
            </a:r>
          </a:p>
          <a:p>
            <a:pPr marL="0" indent="0" algn="l">
              <a:buNone/>
            </a:pPr>
            <a:r>
              <a:rPr lang="en-US" sz="2600" b="1" dirty="0">
                <a:latin typeface="Times New Roman" pitchFamily="18" charset="0"/>
                <a:cs typeface="Times New Roman" pitchFamily="18" charset="0"/>
              </a:rPr>
              <a:t>Name of the Publisher </a:t>
            </a:r>
            <a:r>
              <a:rPr lang="en-US" sz="2400" b="1" dirty="0">
                <a:latin typeface="Times New Roman" pitchFamily="18" charset="0"/>
                <a:cs typeface="Times New Roman" pitchFamily="18" charset="0"/>
              </a:rPr>
              <a:t>		:  </a:t>
            </a:r>
            <a:r>
              <a:rPr lang="en-US" sz="2200" dirty="0">
                <a:latin typeface="Times New Roman" pitchFamily="18" charset="0"/>
                <a:cs typeface="Times New Roman" pitchFamily="18" charset="0"/>
              </a:rPr>
              <a:t>IEEE</a:t>
            </a:r>
          </a:p>
          <a:p>
            <a:pPr>
              <a:lnSpc>
                <a:spcPct val="160000"/>
              </a:lnSpc>
              <a:spcBef>
                <a:spcPts val="0"/>
              </a:spcBef>
              <a:buNone/>
            </a:pPr>
            <a:r>
              <a:rPr lang="en-US" sz="2600" b="1" dirty="0">
                <a:latin typeface="Times New Roman" pitchFamily="18" charset="0"/>
                <a:cs typeface="Times New Roman" pitchFamily="18" charset="0"/>
              </a:rPr>
              <a:t>Name of the Transaction </a:t>
            </a:r>
            <a:r>
              <a:rPr lang="en-US" sz="2400" b="1" dirty="0">
                <a:latin typeface="Times New Roman" pitchFamily="18" charset="0"/>
                <a:cs typeface="Times New Roman" pitchFamily="18" charset="0"/>
              </a:rPr>
              <a:t>		:  </a:t>
            </a:r>
            <a:r>
              <a:rPr lang="en-IN" sz="2200" dirty="0">
                <a:latin typeface="Times New Roman" panose="02020603050405020304" pitchFamily="18" charset="0"/>
                <a:cs typeface="Times New Roman" panose="02020603050405020304" pitchFamily="18" charset="0"/>
              </a:rPr>
              <a:t>Intelligent Transportation System	</a:t>
            </a:r>
          </a:p>
          <a:p>
            <a:pPr>
              <a:lnSpc>
                <a:spcPct val="160000"/>
              </a:lnSpc>
              <a:spcBef>
                <a:spcPts val="0"/>
              </a:spcBef>
              <a:buNone/>
            </a:pPr>
            <a:r>
              <a:rPr lang="en-US" sz="2600" b="1" dirty="0">
                <a:latin typeface="Times New Roman" pitchFamily="18" charset="0"/>
                <a:cs typeface="Times New Roman" pitchFamily="18" charset="0"/>
              </a:rPr>
              <a:t>Year  and Month of Publication </a:t>
            </a:r>
            <a:r>
              <a:rPr lang="en-US" sz="2400" b="1" dirty="0">
                <a:latin typeface="Times New Roman" pitchFamily="18" charset="0"/>
                <a:cs typeface="Times New Roman" pitchFamily="18" charset="0"/>
              </a:rPr>
              <a:t>	:  </a:t>
            </a:r>
            <a:r>
              <a:rPr lang="en-US" sz="2200" dirty="0">
                <a:latin typeface="Times New Roman" pitchFamily="18" charset="0"/>
                <a:cs typeface="Times New Roman" pitchFamily="18" charset="0"/>
              </a:rPr>
              <a:t>March 2023</a:t>
            </a:r>
          </a:p>
          <a:p>
            <a:pPr>
              <a:lnSpc>
                <a:spcPct val="160000"/>
              </a:lnSpc>
              <a:spcBef>
                <a:spcPts val="0"/>
              </a:spcBef>
              <a:buNone/>
            </a:pPr>
            <a:r>
              <a:rPr lang="en-US" sz="2600" b="1" dirty="0">
                <a:latin typeface="Times New Roman" pitchFamily="18" charset="0"/>
                <a:cs typeface="Times New Roman" pitchFamily="18" charset="0"/>
              </a:rPr>
              <a:t>Volume No. </a:t>
            </a:r>
            <a:r>
              <a:rPr lang="en-US" sz="2400" b="1" dirty="0">
                <a:latin typeface="Times New Roman" pitchFamily="18" charset="0"/>
                <a:cs typeface="Times New Roman" pitchFamily="18" charset="0"/>
              </a:rPr>
              <a:t>				:  </a:t>
            </a:r>
            <a:r>
              <a:rPr lang="en-US" sz="2200" dirty="0">
                <a:latin typeface="Times New Roman" pitchFamily="18" charset="0"/>
                <a:cs typeface="Times New Roman" pitchFamily="18" charset="0"/>
              </a:rPr>
              <a:t>24</a:t>
            </a:r>
          </a:p>
          <a:p>
            <a:pPr>
              <a:lnSpc>
                <a:spcPct val="160000"/>
              </a:lnSpc>
              <a:spcBef>
                <a:spcPts val="0"/>
              </a:spcBef>
              <a:buNone/>
            </a:pPr>
            <a:r>
              <a:rPr lang="en-US" sz="2600" b="1" dirty="0">
                <a:solidFill>
                  <a:schemeClr val="tx1">
                    <a:lumMod val="95000"/>
                    <a:lumOff val="5000"/>
                  </a:schemeClr>
                </a:solidFill>
                <a:latin typeface="Times New Roman" pitchFamily="18" charset="0"/>
                <a:cs typeface="Times New Roman" pitchFamily="18" charset="0"/>
              </a:rPr>
              <a:t>Issue No. </a:t>
            </a:r>
            <a:r>
              <a:rPr lang="en-US" sz="2400" b="1" dirty="0">
                <a:solidFill>
                  <a:schemeClr val="tx1">
                    <a:lumMod val="95000"/>
                    <a:lumOff val="5000"/>
                  </a:schemeClr>
                </a:solidFill>
                <a:latin typeface="Times New Roman" pitchFamily="18" charset="0"/>
                <a:cs typeface="Times New Roman" pitchFamily="18" charset="0"/>
              </a:rPr>
              <a:t>				:  </a:t>
            </a:r>
            <a:r>
              <a:rPr lang="en-US" sz="2200" dirty="0">
                <a:solidFill>
                  <a:schemeClr val="tx1">
                    <a:lumMod val="95000"/>
                    <a:lumOff val="5000"/>
                  </a:schemeClr>
                </a:solidFill>
                <a:latin typeface="Times New Roman" pitchFamily="18" charset="0"/>
                <a:cs typeface="Times New Roman" pitchFamily="18" charset="0"/>
              </a:rPr>
              <a:t>3</a:t>
            </a:r>
          </a:p>
          <a:p>
            <a:pPr>
              <a:lnSpc>
                <a:spcPct val="160000"/>
              </a:lnSpc>
              <a:spcBef>
                <a:spcPts val="0"/>
              </a:spcBef>
              <a:buNone/>
            </a:pPr>
            <a:r>
              <a:rPr lang="en-US" sz="2600" b="1" dirty="0">
                <a:solidFill>
                  <a:schemeClr val="tx1">
                    <a:lumMod val="95000"/>
                    <a:lumOff val="5000"/>
                  </a:schemeClr>
                </a:solidFill>
                <a:latin typeface="Times New Roman" pitchFamily="18" charset="0"/>
                <a:cs typeface="Times New Roman" pitchFamily="18" charset="0"/>
              </a:rPr>
              <a:t>Page No. </a:t>
            </a:r>
            <a:r>
              <a:rPr lang="en-US" sz="2400" b="1" dirty="0">
                <a:solidFill>
                  <a:schemeClr val="tx1">
                    <a:lumMod val="95000"/>
                    <a:lumOff val="5000"/>
                  </a:schemeClr>
                </a:solidFill>
                <a:latin typeface="Times New Roman" pitchFamily="18" charset="0"/>
                <a:cs typeface="Times New Roman" pitchFamily="18" charset="0"/>
              </a:rPr>
              <a:t>				:  </a:t>
            </a:r>
            <a:r>
              <a:rPr lang="en-IN" sz="2200" dirty="0">
                <a:solidFill>
                  <a:schemeClr val="tx1">
                    <a:lumMod val="95000"/>
                    <a:lumOff val="5000"/>
                  </a:schemeClr>
                </a:solidFill>
                <a:latin typeface="Times New Roman" panose="02020603050405020304" pitchFamily="18" charset="0"/>
                <a:cs typeface="Times New Roman" panose="02020603050405020304" pitchFamily="18" charset="0"/>
              </a:rPr>
              <a:t>3489</a:t>
            </a:r>
            <a:r>
              <a:rPr lang="en-IN" sz="2200" dirty="0">
                <a:latin typeface="Times New Roman" panose="02020603050405020304" pitchFamily="18" charset="0"/>
                <a:cs typeface="Times New Roman" panose="02020603050405020304" pitchFamily="18" charset="0"/>
              </a:rPr>
              <a:t> - 3500</a:t>
            </a:r>
            <a:endParaRPr lang="en-US" sz="2200" dirty="0">
              <a:latin typeface="Times New Roman" pitchFamily="18" charset="0"/>
              <a:cs typeface="Times New Roman" pitchFamily="18" charset="0"/>
            </a:endParaRPr>
          </a:p>
          <a:p>
            <a:pPr>
              <a:lnSpc>
                <a:spcPct val="160000"/>
              </a:lnSpc>
              <a:spcBef>
                <a:spcPts val="0"/>
              </a:spcBef>
              <a:buNone/>
            </a:pPr>
            <a:endParaRPr lang="en-US" sz="2400" dirty="0">
              <a:latin typeface="Times New Roman" pitchFamily="18" charset="0"/>
              <a:cs typeface="Times New Roman" pitchFamily="18" charset="0"/>
            </a:endParaRPr>
          </a:p>
          <a:p>
            <a:pPr>
              <a:lnSpc>
                <a:spcPct val="160000"/>
              </a:lnSpc>
              <a:spcBef>
                <a:spcPts val="0"/>
              </a:spcBef>
              <a:buNone/>
            </a:pP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53621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9191F8-4DA1-8AFF-F3F4-EA028B667010}"/>
              </a:ext>
            </a:extLst>
          </p:cNvPr>
          <p:cNvSpPr>
            <a:spLocks noGrp="1"/>
          </p:cNvSpPr>
          <p:nvPr>
            <p:ph idx="1"/>
          </p:nvPr>
        </p:nvSpPr>
        <p:spPr>
          <a:xfrm>
            <a:off x="0" y="0"/>
            <a:ext cx="6311348" cy="6858000"/>
          </a:xfrm>
        </p:spPr>
        <p:txBody>
          <a:bodyPr>
            <a:normAutofit fontScale="92500" lnSpcReduction="20000"/>
          </a:bodyPr>
          <a:lstStyle/>
          <a:p>
            <a:pPr marL="0" indent="0">
              <a:buNone/>
            </a:pPr>
            <a:r>
              <a:rPr lang="en-IN" sz="2400" b="1" dirty="0">
                <a:effectLst/>
                <a:latin typeface="Times New Roman" panose="02020603050405020304" pitchFamily="18" charset="0"/>
                <a:ea typeface="Calibri" panose="020F0502020204030204" pitchFamily="34" charset="0"/>
              </a:rPr>
              <a:t>ALGORITHM 2:</a:t>
            </a: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Input: Vehicle coordinate λj</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Output: Traffic report set Ri</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latin typeface="Times New Roman" panose="02020603050405020304" pitchFamily="18" charset="0"/>
                <a:ea typeface="Times New Roman" panose="02020603050405020304" pitchFamily="18" charset="0"/>
                <a:cs typeface="Times New Roman" panose="02020603050405020304" pitchFamily="18" charset="0"/>
              </a:rPr>
              <a:t>1:</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for</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vj, j </a:t>
            </a:r>
            <a:r>
              <a:rPr lang="en-IN" sz="24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 </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 2…, m}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do</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 d (i, j) =λi</a:t>
            </a:r>
            <a:r>
              <a:rPr lang="en-IN" sz="24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λj</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3: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d (i, j) ≥d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4: vi discard vj in RTi and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continue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5: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if</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6: find index x satisfying d (i, j) </a:t>
            </a:r>
            <a:r>
              <a:rPr lang="en-IN" sz="24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[2x,2x+1)</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7: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k -bucket[x] is not full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8: insert vj to k -bucket[x]</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spcAft>
                <a:spcPts val="800"/>
              </a:spcAft>
              <a:buNone/>
            </a:pPr>
            <a:r>
              <a:rPr lang="en-IN" sz="24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9: </a:t>
            </a:r>
            <a:r>
              <a:rPr lang="en-IN" sz="24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10000"/>
              </a:lnSpc>
              <a:buNone/>
            </a:pPr>
            <a:r>
              <a:rPr lang="en-IN" sz="2400" kern="0" dirty="0">
                <a:solidFill>
                  <a:srgbClr val="333333"/>
                </a:solidFill>
                <a:effectLst/>
                <a:latin typeface="Times New Roman" panose="02020603050405020304" pitchFamily="18" charset="0"/>
                <a:ea typeface="Times New Roman" panose="02020603050405020304" pitchFamily="18" charset="0"/>
              </a:rPr>
              <a:t>10: remove invalid node in k -bucket[x]</a:t>
            </a:r>
            <a:endParaRPr lang="en-IN" sz="24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6B277A8-A615-5FF1-AE4D-6B65FBD4453C}"/>
              </a:ext>
            </a:extLst>
          </p:cNvPr>
          <p:cNvSpPr txBox="1"/>
          <p:nvPr/>
        </p:nvSpPr>
        <p:spPr>
          <a:xfrm>
            <a:off x="6311348" y="402535"/>
            <a:ext cx="5771322" cy="2959785"/>
          </a:xfrm>
          <a:prstGeom prst="rect">
            <a:avLst/>
          </a:prstGeom>
          <a:noFill/>
        </p:spPr>
        <p:txBody>
          <a:bodyPr wrap="square" rtlCol="0">
            <a:spAutoFit/>
          </a:bodyPr>
          <a:lstStyle/>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11: insert vj to k -bucket[x]</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12: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if</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13: vi transmits Ri to vj in RTi</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14: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for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15: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return</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Ri</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775439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5004C2-93C0-7B11-7810-84119528E237}"/>
              </a:ext>
            </a:extLst>
          </p:cNvPr>
          <p:cNvSpPr>
            <a:spLocks noGrp="1"/>
          </p:cNvSpPr>
          <p:nvPr>
            <p:ph idx="1"/>
          </p:nvPr>
        </p:nvSpPr>
        <p:spPr>
          <a:xfrm>
            <a:off x="13252" y="76338"/>
            <a:ext cx="12178748" cy="6781662"/>
          </a:xfrm>
        </p:spPr>
        <p:txBody>
          <a:bodyPr>
            <a:normAutofit fontScale="55000" lnSpcReduction="20000"/>
          </a:bodyPr>
          <a:lstStyle/>
          <a:p>
            <a:pPr marL="0" indent="0" algn="just">
              <a:lnSpc>
                <a:spcPct val="170000"/>
              </a:lnSpc>
              <a:spcAft>
                <a:spcPts val="800"/>
              </a:spcAft>
              <a:buNone/>
            </a:pPr>
            <a:r>
              <a:rPr lang="en-IN" sz="4000" b="1" kern="100" dirty="0">
                <a:effectLst/>
                <a:latin typeface="Times New Roman" panose="02020603050405020304" pitchFamily="18" charset="0"/>
                <a:ea typeface="Calibri" panose="020F0502020204030204" pitchFamily="34" charset="0"/>
                <a:cs typeface="Times New Roman" panose="02020603050405020304" pitchFamily="18" charset="0"/>
              </a:rPr>
              <a:t>TRAFFIC REPORTS FORWARDING:</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70000"/>
              </a:lnSpc>
              <a:spcAft>
                <a:spcPts val="800"/>
              </a:spcAft>
              <a:buFont typeface="Wingdings" panose="05000000000000000000" pitchFamily="2" charset="2"/>
              <a:buChar char="Ø"/>
            </a:pP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Iterate over each vehicle vj in a set {1, 2, ..., m}.</a:t>
            </a:r>
            <a:r>
              <a:rPr lang="en-IN" sz="4000" kern="100" dirty="0">
                <a:latin typeface="Times New Roman" panose="02020603050405020304" pitchFamily="18" charset="0"/>
                <a:ea typeface="Calibri" panose="020F0502020204030204" pitchFamily="34" charset="0"/>
                <a:cs typeface="Times New Roman" panose="02020603050405020304" pitchFamily="18" charset="0"/>
              </a:rPr>
              <a:t> </a:t>
            </a: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Calculate the distance between the vehicles using an XOR operation on their coordinates.</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70000"/>
              </a:lnSpc>
              <a:spcAft>
                <a:spcPts val="800"/>
              </a:spcAft>
              <a:buFont typeface="Wingdings" panose="05000000000000000000" pitchFamily="2" charset="2"/>
              <a:buChar char="Ø"/>
            </a:pP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 the calculated distance is greater than or equal to a threshold d, discard the current vehicle vj from the traffic report set RTi associated with the reference vehicle vi, and continue to the next vehicle.</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70000"/>
              </a:lnSpc>
              <a:spcAft>
                <a:spcPts val="800"/>
              </a:spcAft>
              <a:buFont typeface="Wingdings" panose="05000000000000000000" pitchFamily="2" charset="2"/>
              <a:buChar char="Ø"/>
            </a:pP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Find an index x that satisfies a specific range condition based on the distance d (i, j).</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70000"/>
              </a:lnSpc>
              <a:spcAft>
                <a:spcPts val="800"/>
              </a:spcAft>
              <a:buFont typeface="Wingdings" panose="05000000000000000000" pitchFamily="2" charset="2"/>
              <a:buChar char="Ø"/>
            </a:pP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 the k-bucket at index x is full, remove an invalid node from it and then insert the current vehicle vj.</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70000"/>
              </a:lnSpc>
              <a:spcAft>
                <a:spcPts val="800"/>
              </a:spcAft>
              <a:buFont typeface="Wingdings" panose="05000000000000000000" pitchFamily="2" charset="2"/>
              <a:buChar char="Ø"/>
            </a:pPr>
            <a:r>
              <a:rPr lang="en-IN" sz="4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Transmit the traffic report set Ri. Repeat this process for all vehicles in the set.</a:t>
            </a:r>
            <a:endParaRPr lang="en-IN" sz="4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29958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33C8DF-865C-E2FE-964E-68BE6189048E}"/>
              </a:ext>
            </a:extLst>
          </p:cNvPr>
          <p:cNvSpPr>
            <a:spLocks noGrp="1"/>
          </p:cNvSpPr>
          <p:nvPr>
            <p:ph idx="1"/>
          </p:nvPr>
        </p:nvSpPr>
        <p:spPr>
          <a:xfrm>
            <a:off x="3314" y="79513"/>
            <a:ext cx="6092686" cy="6669157"/>
          </a:xfrm>
        </p:spPr>
        <p:txBody>
          <a:bodyPr>
            <a:normAutofit fontScale="92500" lnSpcReduction="10000"/>
          </a:bodyPr>
          <a:lstStyle/>
          <a:p>
            <a:pPr marL="0" indent="0">
              <a:buNone/>
            </a:pPr>
            <a:r>
              <a:rPr lang="en-IN" sz="2400" b="1" dirty="0">
                <a:latin typeface="Times New Roman" panose="02020603050405020304" pitchFamily="18" charset="0"/>
                <a:cs typeface="Times New Roman" panose="02020603050405020304" pitchFamily="18" charset="0"/>
              </a:rPr>
              <a:t>ALGORITHM 3:</a:t>
            </a: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Input: Report set Ri and Rj, Original trust value Ti</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Output: Trust value T′i</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for</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vj, j </a:t>
            </a:r>
            <a:r>
              <a:rPr lang="en-IN" sz="2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 </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{1,2…m}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do</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 Φ (Ri, Rj) =Ri∩Rj</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3: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for</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report r </a:t>
            </a:r>
            <a:r>
              <a:rPr lang="en-IN" sz="2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Φ (Ri, Rj)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do</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4: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H(r) is not contained in CFk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5: update trust value T′i=Ti</a:t>
            </a:r>
            <a:r>
              <a:rPr lang="en-IN" sz="20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(1−ε) μ</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6: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 if</a:t>
            </a: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vj thinks r is correct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7: update N(c)=N(c)+1</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8: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9: update N (c¯) = N (c¯) +1</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10000"/>
              </a:lnSpc>
              <a:spcAft>
                <a:spcPts val="800"/>
              </a:spcAft>
              <a:buNone/>
            </a:pPr>
            <a:r>
              <a:rPr lang="en-IN" sz="20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10: </a:t>
            </a:r>
            <a:r>
              <a:rPr lang="en-IN" sz="20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if</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98328B18-B641-781D-6C94-E22E2C18C042}"/>
              </a:ext>
            </a:extLst>
          </p:cNvPr>
          <p:cNvSpPr txBox="1"/>
          <p:nvPr/>
        </p:nvSpPr>
        <p:spPr>
          <a:xfrm>
            <a:off x="6192078" y="79513"/>
            <a:ext cx="5923721" cy="5550237"/>
          </a:xfrm>
          <a:prstGeom prst="rect">
            <a:avLst/>
          </a:prstGeom>
          <a:noFill/>
        </p:spPr>
        <p:txBody>
          <a:bodyPr wrap="square" rtlCol="0">
            <a:spAutoFit/>
          </a:bodyPr>
          <a:lstStyle/>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11: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for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12: calculate Sj→i=N(c)/(N(c)+N (c¯))</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13: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for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14: get average score Si=∑mj=1Tj</a:t>
            </a:r>
            <a:r>
              <a:rPr lang="en-IN" sz="1800" kern="0" dirty="0">
                <a:solidFill>
                  <a:srgbClr val="333333"/>
                </a:solidFill>
                <a:effectLst/>
                <a:latin typeface="Cambria Math" panose="02040503050406030204" pitchFamily="18" charset="0"/>
                <a:ea typeface="Times New Roman" panose="02020603050405020304" pitchFamily="18" charset="0"/>
                <a:cs typeface="Cambria Math" panose="02040503050406030204" pitchFamily="18" charset="0"/>
              </a:rPr>
              <a:t>⋅</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Sj→i/m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15: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Si≥Ti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then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16: update trust value T′i=Ti+(Si−Ti) ρ</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17: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else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18: update trust value T′i=Ti−(Ti−Si) σ</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19: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end if</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20: </a:t>
            </a:r>
            <a:r>
              <a:rPr lang="en-IN" sz="1800" b="1"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return</a:t>
            </a:r>
            <a:r>
              <a:rPr lang="en-IN" sz="18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 T′i</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632613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CACEFF-247A-1D0D-3B46-98685FCD1575}"/>
              </a:ext>
            </a:extLst>
          </p:cNvPr>
          <p:cNvSpPr>
            <a:spLocks noGrp="1"/>
          </p:cNvSpPr>
          <p:nvPr>
            <p:ph idx="1"/>
          </p:nvPr>
        </p:nvSpPr>
        <p:spPr>
          <a:xfrm>
            <a:off x="23190" y="76338"/>
            <a:ext cx="12168809" cy="6781662"/>
          </a:xfrm>
        </p:spPr>
        <p:txBody>
          <a:bodyPr>
            <a:normAutofit/>
          </a:bodyPr>
          <a:lstStyle/>
          <a:p>
            <a:pPr marL="0" indent="0">
              <a:buNone/>
            </a:pPr>
            <a:r>
              <a:rPr lang="en-IN" sz="2400" b="1" kern="0" dirty="0">
                <a:solidFill>
                  <a:srgbClr val="333333"/>
                </a:solidFill>
                <a:effectLst/>
                <a:latin typeface="Times New Roman" panose="02020603050405020304" pitchFamily="18" charset="0"/>
                <a:ea typeface="Times New Roman" panose="02020603050405020304" pitchFamily="18" charset="0"/>
              </a:rPr>
              <a:t>TRUST EVALUATION:</a:t>
            </a:r>
          </a:p>
          <a:p>
            <a:pPr algn="just">
              <a:lnSpc>
                <a:spcPct val="150000"/>
              </a:lnSpc>
              <a:spcAft>
                <a:spcPts val="800"/>
              </a:spcAft>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Iterate over each vehicle vj in a set {1, 2, ..., m}. Calculate the intersection of the report sets Ri and Rj.</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For each report r in the intersection of Ri and Rj:</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 the hash of the report r is not contained in the cuckoo filter CFk, update the trust value T'i of vehicle vi based on some formula. Otherwise, if vehicle vj thinks the report r is correct, update a counter N(c) representing correct reports; otherwise, update N(c¯) representing incorrect reports.</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Calculate the score Sj→i representing the trust score from vj to vi.</a:t>
            </a:r>
            <a:r>
              <a:rPr lang="en-IN" sz="2200" kern="100" dirty="0">
                <a:latin typeface="Calibri" panose="020F0502020204030204" pitchFamily="34" charset="0"/>
                <a:ea typeface="Calibri" panose="020F0502020204030204" pitchFamily="34" charset="0"/>
                <a:cs typeface="Times New Roman" panose="02020603050405020304" pitchFamily="18" charset="0"/>
              </a:rPr>
              <a:t> </a:t>
            </a: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Get the average score Si based on scores from all vehicles vj.</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 the average score Si is greater than or equal to the original trust value Ti, update the trust value T'i of vi with a positive adjustment factor ρ.</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buFont typeface="Wingdings" panose="05000000000000000000" pitchFamily="2" charset="2"/>
              <a:buChar char="Ø"/>
            </a:pPr>
            <a:r>
              <a:rPr lang="en-IN" sz="2200" kern="0" dirty="0">
                <a:solidFill>
                  <a:srgbClr val="333333"/>
                </a:solidFill>
                <a:effectLst/>
                <a:latin typeface="Times New Roman" panose="02020603050405020304" pitchFamily="18" charset="0"/>
                <a:ea typeface="Times New Roman" panose="02020603050405020304" pitchFamily="18" charset="0"/>
                <a:cs typeface="Times New Roman" panose="02020603050405020304" pitchFamily="18" charset="0"/>
              </a:rPr>
              <a:t>If Si is less than Ti, update T'i with a negative adjustment factor σ.</a:t>
            </a:r>
            <a:r>
              <a:rPr lang="en-IN" sz="2200" kern="100" dirty="0">
                <a:latin typeface="Calibri" panose="020F0502020204030204" pitchFamily="34" charset="0"/>
                <a:ea typeface="Calibri" panose="020F0502020204030204" pitchFamily="34" charset="0"/>
                <a:cs typeface="Times New Roman" panose="02020603050405020304" pitchFamily="18" charset="0"/>
              </a:rPr>
              <a:t> </a:t>
            </a:r>
            <a:r>
              <a:rPr lang="en-IN" sz="2200" kern="0" dirty="0">
                <a:solidFill>
                  <a:srgbClr val="333333"/>
                </a:solidFill>
                <a:effectLst/>
                <a:latin typeface="Times New Roman" panose="02020603050405020304" pitchFamily="18" charset="0"/>
                <a:ea typeface="Times New Roman" panose="02020603050405020304" pitchFamily="18" charset="0"/>
              </a:rPr>
              <a:t>Return the updated trust value T’i.</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9412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A714A-ABB7-13C9-4405-CA687C25BD6A}"/>
              </a:ext>
            </a:extLst>
          </p:cNvPr>
          <p:cNvSpPr>
            <a:spLocks noGrp="1"/>
          </p:cNvSpPr>
          <p:nvPr>
            <p:ph type="title"/>
          </p:nvPr>
        </p:nvSpPr>
        <p:spPr>
          <a:xfrm>
            <a:off x="119743" y="0"/>
            <a:ext cx="11952513" cy="569070"/>
          </a:xfrm>
        </p:spPr>
        <p:txBody>
          <a:bodyPr>
            <a:normAutofit/>
          </a:bodyPr>
          <a:lstStyle/>
          <a:p>
            <a:pPr algn="ctr"/>
            <a:r>
              <a:rPr lang="en-IN" sz="2800" b="1" dirty="0">
                <a:latin typeface="Times New Roman" panose="02020603050405020304" pitchFamily="18" charset="0"/>
                <a:cs typeface="Times New Roman" panose="02020603050405020304" pitchFamily="18" charset="0"/>
              </a:rPr>
              <a:t>IMPLEMENTATION AND RESULTS</a:t>
            </a:r>
          </a:p>
        </p:txBody>
      </p:sp>
      <p:sp>
        <p:nvSpPr>
          <p:cNvPr id="3" name="Content Placeholder 2">
            <a:extLst>
              <a:ext uri="{FF2B5EF4-FFF2-40B4-BE49-F238E27FC236}">
                <a16:creationId xmlns:a16="http://schemas.microsoft.com/office/drawing/2014/main" id="{061DC41D-6763-3B2B-223D-69A75426F328}"/>
              </a:ext>
            </a:extLst>
          </p:cNvPr>
          <p:cNvSpPr>
            <a:spLocks noGrp="1"/>
          </p:cNvSpPr>
          <p:nvPr>
            <p:ph idx="1"/>
          </p:nvPr>
        </p:nvSpPr>
        <p:spPr>
          <a:xfrm>
            <a:off x="119743" y="569070"/>
            <a:ext cx="11952513" cy="6204954"/>
          </a:xfrm>
        </p:spPr>
        <p:txBody>
          <a:bodyPr>
            <a:normAutofit/>
          </a:bodyPr>
          <a:lstStyle/>
          <a:p>
            <a:pPr marL="0" indent="0">
              <a:buNone/>
            </a:pPr>
            <a:r>
              <a:rPr lang="en-IN" sz="2200" b="1" dirty="0">
                <a:latin typeface="Times New Roman" panose="02020603050405020304" pitchFamily="18" charset="0"/>
                <a:cs typeface="Times New Roman" panose="02020603050405020304" pitchFamily="18" charset="0"/>
              </a:rPr>
              <a:t>BLOCKCHAIN CREATION</a:t>
            </a:r>
          </a:p>
        </p:txBody>
      </p:sp>
      <p:pic>
        <p:nvPicPr>
          <p:cNvPr id="4" name="Picture 3">
            <a:extLst>
              <a:ext uri="{FF2B5EF4-FFF2-40B4-BE49-F238E27FC236}">
                <a16:creationId xmlns:a16="http://schemas.microsoft.com/office/drawing/2014/main" id="{500BB326-6A0A-2235-8CFB-427BA574A106}"/>
              </a:ext>
            </a:extLst>
          </p:cNvPr>
          <p:cNvPicPr>
            <a:picLocks noChangeAspect="1"/>
          </p:cNvPicPr>
          <p:nvPr/>
        </p:nvPicPr>
        <p:blipFill>
          <a:blip r:embed="rId2"/>
          <a:stretch>
            <a:fillRect/>
          </a:stretch>
        </p:blipFill>
        <p:spPr>
          <a:xfrm>
            <a:off x="1791477" y="1287624"/>
            <a:ext cx="8612155" cy="4842686"/>
          </a:xfrm>
          <a:prstGeom prst="rect">
            <a:avLst/>
          </a:prstGeom>
        </p:spPr>
      </p:pic>
    </p:spTree>
    <p:extLst>
      <p:ext uri="{BB962C8B-B14F-4D97-AF65-F5344CB8AC3E}">
        <p14:creationId xmlns:p14="http://schemas.microsoft.com/office/powerpoint/2010/main" val="4754899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48EFA9-3E97-A673-4743-078A0FB6D109}"/>
              </a:ext>
            </a:extLst>
          </p:cNvPr>
          <p:cNvSpPr>
            <a:spLocks noGrp="1"/>
          </p:cNvSpPr>
          <p:nvPr>
            <p:ph idx="1"/>
          </p:nvPr>
        </p:nvSpPr>
        <p:spPr>
          <a:xfrm>
            <a:off x="93305" y="93306"/>
            <a:ext cx="12017829" cy="6680718"/>
          </a:xfrm>
        </p:spPr>
        <p:txBody>
          <a:bodyPr>
            <a:normAutofit/>
          </a:bodyPr>
          <a:lstStyle/>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PRIVATE ETHEREUM BLOCKCHAIN</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71C495D7-D50F-24D3-358D-0471AD5586BF}"/>
              </a:ext>
            </a:extLst>
          </p:cNvPr>
          <p:cNvPicPr>
            <a:picLocks noChangeAspect="1"/>
          </p:cNvPicPr>
          <p:nvPr/>
        </p:nvPicPr>
        <p:blipFill>
          <a:blip r:embed="rId2"/>
          <a:stretch>
            <a:fillRect/>
          </a:stretch>
        </p:blipFill>
        <p:spPr>
          <a:xfrm>
            <a:off x="1763485" y="1268964"/>
            <a:ext cx="8658809" cy="4898571"/>
          </a:xfrm>
          <a:prstGeom prst="rect">
            <a:avLst/>
          </a:prstGeom>
        </p:spPr>
      </p:pic>
    </p:spTree>
    <p:extLst>
      <p:ext uri="{BB962C8B-B14F-4D97-AF65-F5344CB8AC3E}">
        <p14:creationId xmlns:p14="http://schemas.microsoft.com/office/powerpoint/2010/main" val="3578720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7BB24E-CA60-284A-4F66-53455BFB4021}"/>
              </a:ext>
            </a:extLst>
          </p:cNvPr>
          <p:cNvSpPr>
            <a:spLocks noGrp="1"/>
          </p:cNvSpPr>
          <p:nvPr>
            <p:ph idx="1"/>
          </p:nvPr>
        </p:nvSpPr>
        <p:spPr>
          <a:xfrm>
            <a:off x="65314" y="93306"/>
            <a:ext cx="12036490" cy="6680718"/>
          </a:xfrm>
        </p:spPr>
        <p:txBody>
          <a:bodyPr>
            <a:normAutofit/>
          </a:bodyPr>
          <a:lstStyle/>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DEPLOYING BLOCKCHAIN</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CD98A5C-7688-23DC-F4AC-BA8367EF3886}"/>
              </a:ext>
            </a:extLst>
          </p:cNvPr>
          <p:cNvPicPr>
            <a:picLocks noChangeAspect="1"/>
          </p:cNvPicPr>
          <p:nvPr/>
        </p:nvPicPr>
        <p:blipFill>
          <a:blip r:embed="rId2"/>
          <a:stretch>
            <a:fillRect/>
          </a:stretch>
        </p:blipFill>
        <p:spPr>
          <a:xfrm>
            <a:off x="1781223" y="1287954"/>
            <a:ext cx="8631740" cy="4832928"/>
          </a:xfrm>
          <a:prstGeom prst="rect">
            <a:avLst/>
          </a:prstGeom>
        </p:spPr>
      </p:pic>
    </p:spTree>
    <p:extLst>
      <p:ext uri="{BB962C8B-B14F-4D97-AF65-F5344CB8AC3E}">
        <p14:creationId xmlns:p14="http://schemas.microsoft.com/office/powerpoint/2010/main" val="30681886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AD81C2-E9CA-3E75-266E-BF3D865819B4}"/>
              </a:ext>
            </a:extLst>
          </p:cNvPr>
          <p:cNvSpPr>
            <a:spLocks noGrp="1"/>
          </p:cNvSpPr>
          <p:nvPr>
            <p:ph idx="1"/>
          </p:nvPr>
        </p:nvSpPr>
        <p:spPr>
          <a:xfrm>
            <a:off x="74645" y="83976"/>
            <a:ext cx="12036490" cy="6652726"/>
          </a:xfrm>
        </p:spPr>
        <p:txBody>
          <a:bodyPr>
            <a:normAutofit/>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VANET SIMULATION</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E51D294-E9BC-F86F-E0EF-2B6D563EAC1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1479" y="1278624"/>
            <a:ext cx="8612154" cy="4836794"/>
          </a:xfrm>
          <a:prstGeom prst="rect">
            <a:avLst/>
          </a:prstGeom>
          <a:noFill/>
          <a:ln>
            <a:noFill/>
          </a:ln>
        </p:spPr>
      </p:pic>
    </p:spTree>
    <p:extLst>
      <p:ext uri="{BB962C8B-B14F-4D97-AF65-F5344CB8AC3E}">
        <p14:creationId xmlns:p14="http://schemas.microsoft.com/office/powerpoint/2010/main" val="23605962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70FFD3-ED35-C2C5-3064-0DB9802D79EE}"/>
              </a:ext>
            </a:extLst>
          </p:cNvPr>
          <p:cNvSpPr>
            <a:spLocks noGrp="1"/>
          </p:cNvSpPr>
          <p:nvPr>
            <p:ph idx="1"/>
          </p:nvPr>
        </p:nvSpPr>
        <p:spPr>
          <a:xfrm>
            <a:off x="65314" y="93306"/>
            <a:ext cx="12036490" cy="6634065"/>
          </a:xfrm>
        </p:spPr>
        <p:txBody>
          <a:bodyPr>
            <a:normAutofit/>
          </a:bodyPr>
          <a:lstStyle/>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VEHICLES DATA</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62013ED6-EA54-C7E6-27A7-68E64CC50D3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82145" y="1256882"/>
            <a:ext cx="8621487" cy="4873329"/>
          </a:xfrm>
          <a:prstGeom prst="rect">
            <a:avLst/>
          </a:prstGeom>
          <a:noFill/>
          <a:ln>
            <a:noFill/>
          </a:ln>
        </p:spPr>
      </p:pic>
    </p:spTree>
    <p:extLst>
      <p:ext uri="{BB962C8B-B14F-4D97-AF65-F5344CB8AC3E}">
        <p14:creationId xmlns:p14="http://schemas.microsoft.com/office/powerpoint/2010/main" val="34492701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B2232B-5536-6F9C-2ADC-CFE4FB3E21E7}"/>
              </a:ext>
            </a:extLst>
          </p:cNvPr>
          <p:cNvSpPr>
            <a:spLocks noGrp="1"/>
          </p:cNvSpPr>
          <p:nvPr>
            <p:ph idx="1"/>
          </p:nvPr>
        </p:nvSpPr>
        <p:spPr>
          <a:xfrm>
            <a:off x="83975" y="83976"/>
            <a:ext cx="12008497" cy="6680718"/>
          </a:xfrm>
        </p:spPr>
        <p:txBody>
          <a:bodyPr/>
          <a:lstStyle/>
          <a:p>
            <a:pPr marL="0" indent="0">
              <a:buNone/>
            </a:pPr>
            <a:endParaRPr lang="en-IN" dirty="0"/>
          </a:p>
          <a:p>
            <a:pPr marL="0" indent="0">
              <a:buNone/>
            </a:pPr>
            <a:r>
              <a:rPr lang="en-IN" sz="2200" b="1" dirty="0">
                <a:latin typeface="Times New Roman" panose="02020603050405020304" pitchFamily="18" charset="0"/>
                <a:cs typeface="Times New Roman" panose="02020603050405020304" pitchFamily="18" charset="0"/>
              </a:rPr>
              <a:t>VEHICULAR CONNECTION</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6F10063-294D-8DF3-AFA3-BFBEF397E41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1478" y="1287623"/>
            <a:ext cx="8630815" cy="4917233"/>
          </a:xfrm>
          <a:prstGeom prst="rect">
            <a:avLst/>
          </a:prstGeom>
          <a:noFill/>
          <a:ln>
            <a:noFill/>
          </a:ln>
        </p:spPr>
      </p:pic>
    </p:spTree>
    <p:extLst>
      <p:ext uri="{BB962C8B-B14F-4D97-AF65-F5344CB8AC3E}">
        <p14:creationId xmlns:p14="http://schemas.microsoft.com/office/powerpoint/2010/main" val="151462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310" y="227291"/>
            <a:ext cx="11759380" cy="907494"/>
          </a:xfrm>
        </p:spPr>
        <p:txBody>
          <a:bodyPr>
            <a:normAutofit/>
          </a:bodyPr>
          <a:lstStyle/>
          <a:p>
            <a:pPr algn="ctr"/>
            <a:r>
              <a:rPr lang="en-US" sz="2800" b="1" dirty="0">
                <a:solidFill>
                  <a:schemeClr val="tx1">
                    <a:lumMod val="95000"/>
                    <a:lumOff val="5000"/>
                  </a:schemeClr>
                </a:solidFill>
                <a:latin typeface="Times New Roman" pitchFamily="18" charset="0"/>
                <a:cs typeface="Times New Roman" pitchFamily="18" charset="0"/>
              </a:rPr>
              <a:t>DOMAIN DESCRIPTION</a:t>
            </a:r>
            <a:endParaRPr lang="en-IN" sz="2800" dirty="0"/>
          </a:p>
        </p:txBody>
      </p:sp>
      <p:sp>
        <p:nvSpPr>
          <p:cNvPr id="3" name="Content Placeholder 2"/>
          <p:cNvSpPr>
            <a:spLocks noGrp="1"/>
          </p:cNvSpPr>
          <p:nvPr>
            <p:ph idx="1"/>
          </p:nvPr>
        </p:nvSpPr>
        <p:spPr>
          <a:xfrm>
            <a:off x="216310" y="1243223"/>
            <a:ext cx="11759380" cy="4990429"/>
          </a:xfrm>
        </p:spPr>
        <p:txBody>
          <a:bodyPr>
            <a:normAutofit/>
          </a:bodyPr>
          <a:lstStyle/>
          <a:p>
            <a:pPr marL="0" indent="0" algn="just">
              <a:lnSpc>
                <a:spcPct val="150000"/>
              </a:lnSpc>
              <a:buNone/>
            </a:pPr>
            <a:r>
              <a:rPr lang="en-US" sz="2200" b="1" dirty="0">
                <a:latin typeface="Times New Roman" pitchFamily="18" charset="0"/>
                <a:cs typeface="Times New Roman" pitchFamily="18" charset="0"/>
              </a:rPr>
              <a:t>Domain Name: </a:t>
            </a:r>
            <a:r>
              <a:rPr lang="en-US" sz="2200" dirty="0">
                <a:latin typeface="Times New Roman" pitchFamily="18" charset="0"/>
                <a:cs typeface="Times New Roman" pitchFamily="18" charset="0"/>
              </a:rPr>
              <a:t>Blockchain</a:t>
            </a:r>
          </a:p>
          <a:p>
            <a:pPr algn="just">
              <a:lnSpc>
                <a:spcPct val="150000"/>
              </a:lnSpc>
            </a:pPr>
            <a:r>
              <a:rPr lang="en-US" sz="2200" dirty="0">
                <a:latin typeface="Times New Roman" pitchFamily="18" charset="0"/>
                <a:cs typeface="Times New Roman" pitchFamily="18" charset="0"/>
              </a:rPr>
              <a:t>Blockchain is a decentralized and distributed digital ledger technology that is used to record transactions across multiple computers in a secure and transparent manner.</a:t>
            </a:r>
          </a:p>
          <a:p>
            <a:pPr algn="just">
              <a:lnSpc>
                <a:spcPct val="150000"/>
              </a:lnSpc>
            </a:pPr>
            <a:r>
              <a:rPr lang="en-US" sz="2200" dirty="0">
                <a:latin typeface="Times New Roman" pitchFamily="18" charset="0"/>
                <a:cs typeface="Times New Roman" pitchFamily="18" charset="0"/>
              </a:rPr>
              <a:t>A blockchain consists of a chain of blocks, each containing a set of transactions. These blocks are linked together in a chronological order, forming a continuous and immutable record of transactions.</a:t>
            </a:r>
          </a:p>
          <a:p>
            <a:pPr algn="just">
              <a:lnSpc>
                <a:spcPct val="150000"/>
              </a:lnSpc>
            </a:pPr>
            <a:r>
              <a:rPr lang="en-US" sz="2200" dirty="0">
                <a:latin typeface="Times New Roman" pitchFamily="18" charset="0"/>
                <a:cs typeface="Times New Roman" pitchFamily="18" charset="0"/>
              </a:rPr>
              <a:t>Blockchain technology has the potential to revolutionize how data and transactions are recorded and verified, offering increased security, transparency, and efficiency in various domains.</a:t>
            </a:r>
            <a:endParaRPr lang="en-US" sz="2200" dirty="0">
              <a:solidFill>
                <a:srgbClr val="002060"/>
              </a:solidFill>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itchFamily="18" charset="0"/>
              <a:cs typeface="Times New Roman"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56662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CE6713-CB16-0D8A-20AF-860F8C2702A6}"/>
              </a:ext>
            </a:extLst>
          </p:cNvPr>
          <p:cNvSpPr>
            <a:spLocks noGrp="1"/>
          </p:cNvSpPr>
          <p:nvPr>
            <p:ph idx="1"/>
          </p:nvPr>
        </p:nvSpPr>
        <p:spPr>
          <a:xfrm>
            <a:off x="83976" y="93306"/>
            <a:ext cx="11989836" cy="6643396"/>
          </a:xfrm>
        </p:spPr>
        <p:txBody>
          <a:bodyPr>
            <a:normAutofit/>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KADEMLIA ALGORITHM</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AF1327E3-A6F5-2E74-018C-CD809865AE4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00808" y="1306285"/>
            <a:ext cx="8612155" cy="4870579"/>
          </a:xfrm>
          <a:prstGeom prst="rect">
            <a:avLst/>
          </a:prstGeom>
          <a:noFill/>
          <a:ln>
            <a:noFill/>
          </a:ln>
        </p:spPr>
      </p:pic>
    </p:spTree>
    <p:extLst>
      <p:ext uri="{BB962C8B-B14F-4D97-AF65-F5344CB8AC3E}">
        <p14:creationId xmlns:p14="http://schemas.microsoft.com/office/powerpoint/2010/main" val="10776372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2462FD-399B-67FB-056D-C600E7647A4B}"/>
              </a:ext>
            </a:extLst>
          </p:cNvPr>
          <p:cNvSpPr>
            <a:spLocks noGrp="1"/>
          </p:cNvSpPr>
          <p:nvPr>
            <p:ph idx="1"/>
          </p:nvPr>
        </p:nvSpPr>
        <p:spPr>
          <a:xfrm>
            <a:off x="83975" y="93306"/>
            <a:ext cx="12027159" cy="6671388"/>
          </a:xfrm>
        </p:spPr>
        <p:txBody>
          <a:bodyPr>
            <a:normAutofit/>
          </a:bodyPr>
          <a:lstStyle/>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DATA FORWARDING</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DDB0FE9-FB23-3E60-7D7B-D9572575CED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00808" y="1315616"/>
            <a:ext cx="8593494" cy="4814596"/>
          </a:xfrm>
          <a:prstGeom prst="rect">
            <a:avLst/>
          </a:prstGeom>
          <a:noFill/>
          <a:ln>
            <a:noFill/>
          </a:ln>
        </p:spPr>
      </p:pic>
    </p:spTree>
    <p:extLst>
      <p:ext uri="{BB962C8B-B14F-4D97-AF65-F5344CB8AC3E}">
        <p14:creationId xmlns:p14="http://schemas.microsoft.com/office/powerpoint/2010/main" val="17694177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D9412F6-263D-9428-9590-52BA0C0FEB31}"/>
              </a:ext>
            </a:extLst>
          </p:cNvPr>
          <p:cNvSpPr>
            <a:spLocks noGrp="1"/>
          </p:cNvSpPr>
          <p:nvPr>
            <p:ph idx="1"/>
          </p:nvPr>
        </p:nvSpPr>
        <p:spPr>
          <a:xfrm>
            <a:off x="65313" y="93306"/>
            <a:ext cx="12045821" cy="6652727"/>
          </a:xfrm>
        </p:spPr>
        <p:txBody>
          <a:bodyPr>
            <a:normAutofit/>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OUTPUT</a:t>
            </a:r>
          </a:p>
          <a:p>
            <a:pPr marL="0" indent="0">
              <a:buNone/>
            </a:pP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CFDC363-7815-3612-8105-4DB92C219C8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1478" y="1278294"/>
            <a:ext cx="8612155" cy="4870579"/>
          </a:xfrm>
          <a:prstGeom prst="rect">
            <a:avLst/>
          </a:prstGeom>
          <a:noFill/>
          <a:ln>
            <a:noFill/>
          </a:ln>
        </p:spPr>
      </p:pic>
    </p:spTree>
    <p:extLst>
      <p:ext uri="{BB962C8B-B14F-4D97-AF65-F5344CB8AC3E}">
        <p14:creationId xmlns:p14="http://schemas.microsoft.com/office/powerpoint/2010/main" val="485666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34779-CBEB-9D74-5455-FB3B38A84EE0}"/>
              </a:ext>
            </a:extLst>
          </p:cNvPr>
          <p:cNvSpPr>
            <a:spLocks noGrp="1"/>
          </p:cNvSpPr>
          <p:nvPr>
            <p:ph type="title"/>
          </p:nvPr>
        </p:nvSpPr>
        <p:spPr>
          <a:xfrm>
            <a:off x="93306" y="94440"/>
            <a:ext cx="12008498" cy="586597"/>
          </a:xfrm>
        </p:spPr>
        <p:txBody>
          <a:bodyPr>
            <a:normAutofit/>
          </a:bodyPr>
          <a:lstStyle/>
          <a:p>
            <a:pPr algn="ctr"/>
            <a:r>
              <a:rPr lang="en-IN" sz="2800" b="1" dirty="0">
                <a:latin typeface="Times New Roman" panose="02020603050405020304" pitchFamily="18" charset="0"/>
                <a:cs typeface="Times New Roman" panose="02020603050405020304" pitchFamily="18" charset="0"/>
              </a:rPr>
              <a:t>PERFORMANCE ANALYSIS</a:t>
            </a:r>
          </a:p>
        </p:txBody>
      </p:sp>
      <p:sp>
        <p:nvSpPr>
          <p:cNvPr id="3" name="Content Placeholder 2">
            <a:extLst>
              <a:ext uri="{FF2B5EF4-FFF2-40B4-BE49-F238E27FC236}">
                <a16:creationId xmlns:a16="http://schemas.microsoft.com/office/drawing/2014/main" id="{240266C6-24D9-6F60-7DC3-206BE076DD63}"/>
              </a:ext>
            </a:extLst>
          </p:cNvPr>
          <p:cNvSpPr>
            <a:spLocks noGrp="1"/>
          </p:cNvSpPr>
          <p:nvPr>
            <p:ph idx="1"/>
          </p:nvPr>
        </p:nvSpPr>
        <p:spPr>
          <a:xfrm>
            <a:off x="90196" y="681036"/>
            <a:ext cx="12008498" cy="6082523"/>
          </a:xfrm>
        </p:spPr>
        <p:txBody>
          <a:bodyPr>
            <a:normAutofit/>
          </a:bodyPr>
          <a:lstStyle/>
          <a:p>
            <a:pPr marL="0" indent="0">
              <a:buNone/>
            </a:pPr>
            <a:r>
              <a:rPr lang="en-IN" sz="2200" b="1" dirty="0">
                <a:latin typeface="Times New Roman" panose="02020603050405020304" pitchFamily="18" charset="0"/>
                <a:cs typeface="Times New Roman" panose="02020603050405020304" pitchFamily="18" charset="0"/>
              </a:rPr>
              <a:t>COMMUNICATION OVERHEAD COMPARISON</a:t>
            </a:r>
          </a:p>
          <a:p>
            <a:pPr marL="0" indent="0">
              <a:buNone/>
            </a:pPr>
            <a:r>
              <a:rPr lang="en-IN" sz="2200" b="1" dirty="0">
                <a:latin typeface="Times New Roman" panose="02020603050405020304" pitchFamily="18" charset="0"/>
                <a:cs typeface="Times New Roman" panose="02020603050405020304" pitchFamily="18" charset="0"/>
              </a:rPr>
              <a:t>	</a:t>
            </a:r>
            <a:r>
              <a:rPr lang="en-US" sz="2200" kern="0" dirty="0">
                <a:effectLst/>
                <a:latin typeface="Times New Roman" panose="02020603050405020304" pitchFamily="18" charset="0"/>
                <a:ea typeface="Times New Roman" panose="02020603050405020304" pitchFamily="18" charset="0"/>
                <a:cs typeface="Times New Roman" panose="02020603050405020304" pitchFamily="18" charset="0"/>
              </a:rPr>
              <a:t>The comparison is done between the following existing literatures.</a:t>
            </a:r>
          </a:p>
          <a:p>
            <a:pPr marL="0" indent="0">
              <a:buNone/>
            </a:pPr>
            <a:r>
              <a:rPr lang="en-US" sz="2200" b="1" kern="0" dirty="0">
                <a:latin typeface="Times New Roman" panose="02020603050405020304" pitchFamily="18" charset="0"/>
                <a:cs typeface="Times New Roman" panose="02020603050405020304" pitchFamily="18" charset="0"/>
              </a:rPr>
              <a:t>		</a:t>
            </a:r>
            <a:r>
              <a:rPr lang="en-US" sz="2200" kern="0" dirty="0">
                <a:latin typeface="Times New Roman" panose="02020603050405020304" pitchFamily="18" charset="0"/>
                <a:cs typeface="Times New Roman" panose="02020603050405020304" pitchFamily="18" charset="0"/>
              </a:rPr>
              <a:t>1) </a:t>
            </a:r>
            <a:r>
              <a:rPr lang="en-US" sz="2200" kern="0" dirty="0">
                <a:effectLst/>
                <a:latin typeface="Times New Roman" panose="02020603050405020304" pitchFamily="18" charset="0"/>
                <a:ea typeface="Times New Roman" panose="02020603050405020304" pitchFamily="18" charset="0"/>
                <a:cs typeface="Times New Roman" panose="02020603050405020304" pitchFamily="18" charset="0"/>
              </a:rPr>
              <a:t>Yang et al</a:t>
            </a:r>
            <a:endParaRPr lang="en-IN" sz="2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2200" b="1" kern="0" dirty="0">
                <a:latin typeface="Times New Roman" panose="02020603050405020304" pitchFamily="18" charset="0"/>
                <a:cs typeface="Times New Roman" panose="02020603050405020304" pitchFamily="18" charset="0"/>
              </a:rPr>
              <a:t>		</a:t>
            </a:r>
            <a:r>
              <a:rPr lang="en-US" sz="2200" kern="0" dirty="0">
                <a:latin typeface="Times New Roman" panose="02020603050405020304" pitchFamily="18" charset="0"/>
                <a:cs typeface="Times New Roman" panose="02020603050405020304" pitchFamily="18" charset="0"/>
              </a:rPr>
              <a:t>2) CADC</a:t>
            </a: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lnSpc>
                <a:spcPct val="150000"/>
              </a:lnSpc>
              <a:buNone/>
            </a:pPr>
            <a:r>
              <a:rPr lang="en-IN" sz="2200" b="1" dirty="0">
                <a:latin typeface="Times New Roman" panose="02020603050405020304" pitchFamily="18" charset="0"/>
                <a:cs typeface="Times New Roman" panose="02020603050405020304" pitchFamily="18" charset="0"/>
              </a:rPr>
              <a:t>	</a:t>
            </a:r>
            <a:r>
              <a:rPr lang="en-IN" sz="2200" dirty="0">
                <a:latin typeface="Times New Roman" panose="02020603050405020304" pitchFamily="18" charset="0"/>
                <a:cs typeface="Times New Roman" panose="02020603050405020304" pitchFamily="18" charset="0"/>
              </a:rPr>
              <a:t>Results clearly shows that our system is better than Yang et al. Where in CADC the congestion control is good but it has no trust evaluation. Thus our system is feasible and effective.</a:t>
            </a: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EC503A3-896B-064D-7503-04D7F7E38BE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96343" y="2298780"/>
            <a:ext cx="3553043" cy="2767744"/>
          </a:xfrm>
          <a:prstGeom prst="rect">
            <a:avLst/>
          </a:prstGeom>
          <a:noFill/>
          <a:ln>
            <a:noFill/>
          </a:ln>
        </p:spPr>
      </p:pic>
    </p:spTree>
    <p:extLst>
      <p:ext uri="{BB962C8B-B14F-4D97-AF65-F5344CB8AC3E}">
        <p14:creationId xmlns:p14="http://schemas.microsoft.com/office/powerpoint/2010/main" val="42387946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95FA81-4980-AA84-1479-1A8CE0265050}"/>
              </a:ext>
            </a:extLst>
          </p:cNvPr>
          <p:cNvSpPr>
            <a:spLocks noGrp="1"/>
          </p:cNvSpPr>
          <p:nvPr>
            <p:ph idx="1"/>
          </p:nvPr>
        </p:nvSpPr>
        <p:spPr>
          <a:xfrm>
            <a:off x="77755" y="177282"/>
            <a:ext cx="12036489" cy="6680718"/>
          </a:xfrm>
        </p:spPr>
        <p:txBody>
          <a:bodyPr>
            <a:normAutofit fontScale="25000" lnSpcReduction="20000"/>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8800" b="1" dirty="0">
                <a:latin typeface="Times New Roman" panose="02020603050405020304" pitchFamily="18" charset="0"/>
                <a:cs typeface="Times New Roman" panose="02020603050405020304" pitchFamily="18" charset="0"/>
              </a:rPr>
              <a:t>GAS CONSUMPTION</a:t>
            </a:r>
          </a:p>
          <a:p>
            <a:pPr marL="0" indent="0">
              <a:buNone/>
            </a:pPr>
            <a:endParaRPr lang="en-IN" sz="88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88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a:lnSpc>
                <a:spcPct val="170000"/>
              </a:lnSpc>
              <a:buFont typeface="Wingdings" panose="05000000000000000000" pitchFamily="2" charset="2"/>
              <a:buChar char="Ø"/>
            </a:pPr>
            <a:r>
              <a:rPr lang="en-IN" sz="8800" dirty="0">
                <a:latin typeface="Times New Roman" panose="02020603050405020304" pitchFamily="18" charset="0"/>
                <a:cs typeface="Times New Roman" panose="02020603050405020304" pitchFamily="18" charset="0"/>
              </a:rPr>
              <a:t>The Ethereum blockchain consists of the 3 ether with 3 lakh units. The gas consumption value for the each process is compared used the graph.</a:t>
            </a:r>
            <a:endParaRPr lang="en-IN" sz="8800" b="1" dirty="0">
              <a:latin typeface="Times New Roman" panose="02020603050405020304" pitchFamily="18" charset="0"/>
              <a:cs typeface="Times New Roman" panose="02020603050405020304" pitchFamily="18" charset="0"/>
            </a:endParaRPr>
          </a:p>
          <a:p>
            <a:pPr>
              <a:lnSpc>
                <a:spcPct val="170000"/>
              </a:lnSpc>
              <a:buFont typeface="Wingdings" panose="05000000000000000000" pitchFamily="2" charset="2"/>
              <a:buChar char="Ø"/>
            </a:pPr>
            <a:r>
              <a:rPr lang="en-IN" sz="8800" dirty="0">
                <a:latin typeface="Times New Roman" panose="02020603050405020304" pitchFamily="18" charset="0"/>
                <a:cs typeface="Times New Roman" panose="02020603050405020304" pitchFamily="18" charset="0"/>
              </a:rPr>
              <a:t>In these, vehicle registration consumes the most units of gas.</a:t>
            </a:r>
          </a:p>
          <a:p>
            <a:pPr marL="0" indent="0">
              <a:buNone/>
            </a:pPr>
            <a:endParaRPr lang="en-IN" sz="40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66951B07-503F-E976-6203-25905EBF953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390240" y="1034588"/>
            <a:ext cx="4011930" cy="3034665"/>
          </a:xfrm>
          <a:prstGeom prst="rect">
            <a:avLst/>
          </a:prstGeom>
          <a:noFill/>
          <a:ln>
            <a:noFill/>
          </a:ln>
        </p:spPr>
      </p:pic>
    </p:spTree>
    <p:extLst>
      <p:ext uri="{BB962C8B-B14F-4D97-AF65-F5344CB8AC3E}">
        <p14:creationId xmlns:p14="http://schemas.microsoft.com/office/powerpoint/2010/main" val="7194079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EFA2A2-6248-93B5-4969-E2AB74C24858}"/>
              </a:ext>
            </a:extLst>
          </p:cNvPr>
          <p:cNvSpPr>
            <a:spLocks noGrp="1"/>
          </p:cNvSpPr>
          <p:nvPr>
            <p:ph idx="1"/>
          </p:nvPr>
        </p:nvSpPr>
        <p:spPr>
          <a:xfrm>
            <a:off x="74645" y="93306"/>
            <a:ext cx="12008498" cy="6662057"/>
          </a:xfrm>
        </p:spPr>
        <p:txBody>
          <a:bodyPr>
            <a:normAutofit fontScale="25000" lnSpcReduction="20000"/>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8800" b="1" dirty="0">
                <a:latin typeface="Times New Roman" panose="02020603050405020304" pitchFamily="18" charset="0"/>
                <a:cs typeface="Times New Roman" panose="02020603050405020304" pitchFamily="18" charset="0"/>
              </a:rPr>
              <a:t>TRUST VALUE EVALUATION</a:t>
            </a:r>
          </a:p>
          <a:p>
            <a:pPr marL="0" indent="0">
              <a:buNone/>
            </a:pPr>
            <a:endParaRPr lang="en-IN" sz="31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2200" b="1" dirty="0">
              <a:latin typeface="Times New Roman" panose="02020603050405020304" pitchFamily="18" charset="0"/>
              <a:cs typeface="Times New Roman" panose="02020603050405020304" pitchFamily="18" charset="0"/>
            </a:endParaRPr>
          </a:p>
          <a:p>
            <a:pPr marL="0" indent="0">
              <a:buNone/>
            </a:pPr>
            <a:endParaRPr lang="en-IN" sz="6800" b="1" dirty="0">
              <a:latin typeface="Times New Roman" panose="02020603050405020304" pitchFamily="18" charset="0"/>
              <a:cs typeface="Times New Roman" panose="02020603050405020304" pitchFamily="18" charset="0"/>
            </a:endParaRPr>
          </a:p>
          <a:p>
            <a:pPr marL="0" indent="0">
              <a:lnSpc>
                <a:spcPct val="170000"/>
              </a:lnSpc>
              <a:buNone/>
            </a:pPr>
            <a:endParaRPr lang="en-IN" sz="2200" b="1" dirty="0">
              <a:latin typeface="Times New Roman" panose="02020603050405020304" pitchFamily="18" charset="0"/>
              <a:cs typeface="Times New Roman" panose="02020603050405020304" pitchFamily="18" charset="0"/>
            </a:endParaRPr>
          </a:p>
          <a:p>
            <a:pPr marL="0" indent="0">
              <a:lnSpc>
                <a:spcPct val="170000"/>
              </a:lnSpc>
              <a:buNone/>
            </a:pPr>
            <a:r>
              <a:rPr lang="en-IN" sz="2200" b="1" dirty="0">
                <a:latin typeface="Times New Roman" panose="02020603050405020304" pitchFamily="18" charset="0"/>
                <a:cs typeface="Times New Roman" panose="02020603050405020304" pitchFamily="18" charset="0"/>
              </a:rPr>
              <a:t>	</a:t>
            </a:r>
            <a:r>
              <a:rPr lang="en-IN" sz="8800" dirty="0">
                <a:latin typeface="Times New Roman" panose="02020603050405020304" pitchFamily="18" charset="0"/>
                <a:cs typeface="Times New Roman" panose="02020603050405020304" pitchFamily="18" charset="0"/>
              </a:rPr>
              <a:t>Types of vehicles</a:t>
            </a:r>
          </a:p>
          <a:p>
            <a:pPr marL="0" indent="0">
              <a:lnSpc>
                <a:spcPct val="170000"/>
              </a:lnSpc>
              <a:buNone/>
            </a:pPr>
            <a:r>
              <a:rPr lang="en-IN" sz="8800" b="1" dirty="0">
                <a:latin typeface="Times New Roman" panose="02020603050405020304" pitchFamily="18" charset="0"/>
                <a:cs typeface="Times New Roman" panose="02020603050405020304" pitchFamily="18" charset="0"/>
              </a:rPr>
              <a:t>		</a:t>
            </a:r>
            <a:r>
              <a:rPr lang="en-IN" sz="8800" dirty="0">
                <a:latin typeface="Times New Roman" panose="02020603050405020304" pitchFamily="18" charset="0"/>
                <a:cs typeface="Times New Roman" panose="02020603050405020304" pitchFamily="18" charset="0"/>
              </a:rPr>
              <a:t>1) Honest vehicle [value increases]</a:t>
            </a:r>
          </a:p>
          <a:p>
            <a:pPr marL="0" indent="0">
              <a:lnSpc>
                <a:spcPct val="170000"/>
              </a:lnSpc>
              <a:buNone/>
            </a:pPr>
            <a:r>
              <a:rPr lang="en-IN" sz="8800" b="1" dirty="0">
                <a:latin typeface="Times New Roman" panose="02020603050405020304" pitchFamily="18" charset="0"/>
                <a:cs typeface="Times New Roman" panose="02020603050405020304" pitchFamily="18" charset="0"/>
              </a:rPr>
              <a:t>		</a:t>
            </a:r>
            <a:r>
              <a:rPr lang="en-IN" sz="8800" dirty="0">
                <a:latin typeface="Times New Roman" panose="02020603050405020304" pitchFamily="18" charset="0"/>
                <a:cs typeface="Times New Roman" panose="02020603050405020304" pitchFamily="18" charset="0"/>
              </a:rPr>
              <a:t>2) Lazy vehicle [value decreases]</a:t>
            </a:r>
          </a:p>
          <a:p>
            <a:pPr marL="0" indent="0">
              <a:lnSpc>
                <a:spcPct val="170000"/>
              </a:lnSpc>
              <a:buNone/>
            </a:pPr>
            <a:r>
              <a:rPr lang="en-IN" sz="8800" b="1" dirty="0">
                <a:latin typeface="Times New Roman" panose="02020603050405020304" pitchFamily="18" charset="0"/>
                <a:cs typeface="Times New Roman" panose="02020603050405020304" pitchFamily="18" charset="0"/>
              </a:rPr>
              <a:t>		</a:t>
            </a:r>
            <a:r>
              <a:rPr lang="en-IN" sz="8800" dirty="0">
                <a:latin typeface="Times New Roman" panose="02020603050405020304" pitchFamily="18" charset="0"/>
                <a:cs typeface="Times New Roman" panose="02020603050405020304" pitchFamily="18" charset="0"/>
              </a:rPr>
              <a:t>3) Malicious vehicle[uneven at intervals]</a:t>
            </a:r>
            <a:endParaRPr lang="en-IN" sz="8800" b="1" dirty="0">
              <a:latin typeface="Times New Roman" panose="02020603050405020304" pitchFamily="18" charset="0"/>
              <a:cs typeface="Times New Roman" panose="02020603050405020304" pitchFamily="18" charset="0"/>
            </a:endParaRPr>
          </a:p>
          <a:p>
            <a:pPr marL="0" indent="0">
              <a:lnSpc>
                <a:spcPct val="170000"/>
              </a:lnSpc>
              <a:buNone/>
            </a:pPr>
            <a:endParaRPr lang="en-IN" sz="8800" b="1" dirty="0">
              <a:latin typeface="Times New Roman" panose="02020603050405020304" pitchFamily="18" charset="0"/>
              <a:cs typeface="Times New Roman" panose="02020603050405020304" pitchFamily="18" charset="0"/>
            </a:endParaRPr>
          </a:p>
          <a:p>
            <a:pPr marL="0" indent="0">
              <a:buNone/>
            </a:pPr>
            <a:endParaRPr lang="en-IN" sz="8800" b="1"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4E91B8D1-301F-8086-8118-E7231BFE6ED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547381" y="791133"/>
            <a:ext cx="4010414" cy="3255958"/>
          </a:xfrm>
          <a:prstGeom prst="rect">
            <a:avLst/>
          </a:prstGeom>
          <a:noFill/>
          <a:ln>
            <a:noFill/>
          </a:ln>
        </p:spPr>
      </p:pic>
    </p:spTree>
    <p:extLst>
      <p:ext uri="{BB962C8B-B14F-4D97-AF65-F5344CB8AC3E}">
        <p14:creationId xmlns:p14="http://schemas.microsoft.com/office/powerpoint/2010/main" val="29390365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3D808-0FA1-9738-A171-C3797834FFF0}"/>
              </a:ext>
            </a:extLst>
          </p:cNvPr>
          <p:cNvSpPr>
            <a:spLocks noGrp="1"/>
          </p:cNvSpPr>
          <p:nvPr>
            <p:ph type="title"/>
          </p:nvPr>
        </p:nvSpPr>
        <p:spPr>
          <a:xfrm>
            <a:off x="139960" y="38456"/>
            <a:ext cx="11933852" cy="642581"/>
          </a:xfrm>
        </p:spPr>
        <p:txBody>
          <a:bodyPr>
            <a:normAutofit/>
          </a:bodyPr>
          <a:lstStyle/>
          <a:p>
            <a:pPr algn="ctr"/>
            <a:r>
              <a:rPr lang="en-IN" sz="2800" b="1" dirty="0">
                <a:latin typeface="Times New Roman" panose="02020603050405020304" pitchFamily="18" charset="0"/>
                <a:cs typeface="Times New Roman" panose="02020603050405020304" pitchFamily="18" charset="0"/>
              </a:rPr>
              <a:t>CONCLUSION AND FUTURE WORK</a:t>
            </a:r>
          </a:p>
        </p:txBody>
      </p:sp>
      <p:sp>
        <p:nvSpPr>
          <p:cNvPr id="3" name="Content Placeholder 2">
            <a:extLst>
              <a:ext uri="{FF2B5EF4-FFF2-40B4-BE49-F238E27FC236}">
                <a16:creationId xmlns:a16="http://schemas.microsoft.com/office/drawing/2014/main" id="{95AFC81D-BC60-AE38-79A8-7285DE0D3409}"/>
              </a:ext>
            </a:extLst>
          </p:cNvPr>
          <p:cNvSpPr>
            <a:spLocks noGrp="1"/>
          </p:cNvSpPr>
          <p:nvPr>
            <p:ph idx="1"/>
          </p:nvPr>
        </p:nvSpPr>
        <p:spPr>
          <a:xfrm>
            <a:off x="74645" y="802433"/>
            <a:ext cx="11999167" cy="5943600"/>
          </a:xfrm>
        </p:spPr>
        <p:txBody>
          <a:bodyPr>
            <a:normAutofit/>
          </a:bodyPr>
          <a:lstStyle/>
          <a:p>
            <a:pPr marL="0" indent="0">
              <a:buNone/>
            </a:pPr>
            <a:r>
              <a:rPr lang="en-IN" sz="2200" b="1" dirty="0">
                <a:latin typeface="Times New Roman" panose="02020603050405020304" pitchFamily="18" charset="0"/>
                <a:cs typeface="Times New Roman" panose="02020603050405020304" pitchFamily="18" charset="0"/>
              </a:rPr>
              <a:t>CONCLUSION</a:t>
            </a:r>
          </a:p>
          <a:p>
            <a:pPr>
              <a:lnSpc>
                <a:spcPct val="150000"/>
              </a:lnSpc>
              <a:buFont typeface="Wingdings" panose="05000000000000000000" pitchFamily="2" charset="2"/>
              <a:buChar char="Ø"/>
            </a:pPr>
            <a:r>
              <a:rPr lang="en-IN" sz="2200" kern="100" dirty="0">
                <a:solidFill>
                  <a:srgbClr val="000000"/>
                </a:solidFill>
                <a:effectLst/>
                <a:highlight>
                  <a:srgbClr val="F9F9FE"/>
                </a:highlight>
                <a:latin typeface="Times New Roman" panose="02020603050405020304" pitchFamily="18" charset="0"/>
                <a:ea typeface="Calibri" panose="020F0502020204030204" pitchFamily="34" charset="0"/>
                <a:cs typeface="Times New Roman" panose="02020603050405020304" pitchFamily="18" charset="0"/>
              </a:rPr>
              <a:t>To ensure the safety of the traffic and the accidents avoidance, a blockchain based trusted data sharing mechanism with congestion control is built to solve the trust problems existing in IoV. </a:t>
            </a:r>
          </a:p>
          <a:p>
            <a:pPr>
              <a:lnSpc>
                <a:spcPct val="150000"/>
              </a:lnSpc>
              <a:buFont typeface="Wingdings" panose="05000000000000000000" pitchFamily="2" charset="2"/>
              <a:buChar char="Ø"/>
            </a:pPr>
            <a:r>
              <a:rPr lang="en-IN" sz="2200" kern="100" dirty="0">
                <a:solidFill>
                  <a:srgbClr val="000000"/>
                </a:solidFill>
                <a:effectLst/>
                <a:highlight>
                  <a:srgbClr val="F9F9FE"/>
                </a:highlight>
                <a:latin typeface="Times New Roman" panose="02020603050405020304" pitchFamily="18" charset="0"/>
                <a:ea typeface="Calibri" panose="020F0502020204030204" pitchFamily="34" charset="0"/>
                <a:cs typeface="Times New Roman" panose="02020603050405020304" pitchFamily="18" charset="0"/>
              </a:rPr>
              <a:t>The system initialization phase consists of the deploying blockchain. Next for the congestion control mechanism we use the Kademlia data forwarding algorithm to share data and Cuckoo filter to share deduplicated data to RSU. </a:t>
            </a:r>
          </a:p>
          <a:p>
            <a:pPr>
              <a:lnSpc>
                <a:spcPct val="150000"/>
              </a:lnSpc>
              <a:buFont typeface="Wingdings" panose="05000000000000000000" pitchFamily="2" charset="2"/>
              <a:buChar char="Ø"/>
            </a:pPr>
            <a:r>
              <a:rPr lang="en-IN" sz="2200" kern="100" dirty="0">
                <a:solidFill>
                  <a:srgbClr val="000000"/>
                </a:solidFill>
                <a:effectLst/>
                <a:highlight>
                  <a:srgbClr val="F9F9FE"/>
                </a:highlight>
                <a:latin typeface="Times New Roman" panose="02020603050405020304" pitchFamily="18" charset="0"/>
                <a:ea typeface="Calibri" panose="020F0502020204030204" pitchFamily="34" charset="0"/>
                <a:cs typeface="Times New Roman" panose="02020603050405020304" pitchFamily="18" charset="0"/>
              </a:rPr>
              <a:t>Atlast the trust value calculation is done by the vehicles and RSU. Our system works efficiently while comparing the existing literatures because we consist both the trust management and the congestion control mechanism.</a:t>
            </a:r>
            <a:endParaRPr lang="en-IN" sz="2200" kern="100" dirty="0">
              <a:effectLst/>
              <a:latin typeface="Calibri" panose="020F0502020204030204" pitchFamily="34" charset="0"/>
              <a:ea typeface="Calibri" panose="020F0502020204030204" pitchFamily="34" charset="0"/>
              <a:cs typeface="Times New Roman" panose="02020603050405020304" pitchFamily="18" charset="0"/>
            </a:endParaRPr>
          </a:p>
          <a:p>
            <a:pPr>
              <a:buFont typeface="Wingdings" panose="05000000000000000000" pitchFamily="2" charset="2"/>
              <a:buChar char="Ø"/>
            </a:pP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30704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49B7F9-5B7C-7CAC-3218-1B4D39E800A5}"/>
              </a:ext>
            </a:extLst>
          </p:cNvPr>
          <p:cNvSpPr>
            <a:spLocks noGrp="1"/>
          </p:cNvSpPr>
          <p:nvPr>
            <p:ph idx="1"/>
          </p:nvPr>
        </p:nvSpPr>
        <p:spPr>
          <a:xfrm>
            <a:off x="65313" y="111966"/>
            <a:ext cx="12017829" cy="6624735"/>
          </a:xfrm>
        </p:spPr>
        <p:txBody>
          <a:bodyPr>
            <a:normAutofit/>
          </a:bodyPr>
          <a:lstStyle/>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b="1" dirty="0">
                <a:latin typeface="Times New Roman" panose="02020603050405020304" pitchFamily="18" charset="0"/>
                <a:cs typeface="Times New Roman" panose="02020603050405020304" pitchFamily="18" charset="0"/>
              </a:rPr>
              <a:t>FUTURE WORK</a:t>
            </a:r>
          </a:p>
          <a:p>
            <a:pPr>
              <a:lnSpc>
                <a:spcPct val="150000"/>
              </a:lnSpc>
              <a:buFont typeface="Wingdings" panose="05000000000000000000" pitchFamily="2" charset="2"/>
              <a:buChar char="Ø"/>
            </a:pPr>
            <a:r>
              <a:rPr lang="en-IN" sz="2200" dirty="0">
                <a:solidFill>
                  <a:srgbClr val="000000"/>
                </a:solidFill>
                <a:effectLst/>
                <a:highlight>
                  <a:srgbClr val="F9F9FE"/>
                </a:highlight>
                <a:latin typeface="Times New Roman" panose="02020603050405020304" pitchFamily="18" charset="0"/>
                <a:ea typeface="Calibri" panose="020F0502020204030204" pitchFamily="34" charset="0"/>
              </a:rPr>
              <a:t>The shortcoming of our current work is that applicable scenarios are limited and we did not take privacy issues into consideration. </a:t>
            </a:r>
          </a:p>
          <a:p>
            <a:pPr>
              <a:lnSpc>
                <a:spcPct val="150000"/>
              </a:lnSpc>
              <a:buFont typeface="Wingdings" panose="05000000000000000000" pitchFamily="2" charset="2"/>
              <a:buChar char="Ø"/>
            </a:pPr>
            <a:r>
              <a:rPr lang="en-IN" sz="2200" dirty="0">
                <a:solidFill>
                  <a:srgbClr val="000000"/>
                </a:solidFill>
                <a:effectLst/>
                <a:highlight>
                  <a:srgbClr val="F9F9FE"/>
                </a:highlight>
                <a:latin typeface="Times New Roman" panose="02020603050405020304" pitchFamily="18" charset="0"/>
                <a:ea typeface="Calibri" panose="020F0502020204030204" pitchFamily="34" charset="0"/>
              </a:rPr>
              <a:t>The effect of congestion control is limited when there are few vehicles. In the future, we will keep trying to reduce the communication overhead. </a:t>
            </a:r>
          </a:p>
          <a:p>
            <a:pPr>
              <a:lnSpc>
                <a:spcPct val="150000"/>
              </a:lnSpc>
              <a:buFont typeface="Wingdings" panose="05000000000000000000" pitchFamily="2" charset="2"/>
              <a:buChar char="Ø"/>
            </a:pPr>
            <a:r>
              <a:rPr lang="en-IN" sz="2200" dirty="0">
                <a:solidFill>
                  <a:srgbClr val="000000"/>
                </a:solidFill>
                <a:effectLst/>
                <a:highlight>
                  <a:srgbClr val="F9F9FE"/>
                </a:highlight>
                <a:latin typeface="Times New Roman" panose="02020603050405020304" pitchFamily="18" charset="0"/>
                <a:ea typeface="Calibri" panose="020F0502020204030204" pitchFamily="34" charset="0"/>
              </a:rPr>
              <a:t>Besides, we will also work to protect the security of private information of vehicles such as their real identity and location.</a:t>
            </a:r>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34075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7CB17-F2F7-B060-6292-DFE57B20BC58}"/>
              </a:ext>
            </a:extLst>
          </p:cNvPr>
          <p:cNvSpPr>
            <a:spLocks noGrp="1"/>
          </p:cNvSpPr>
          <p:nvPr>
            <p:ph type="title"/>
          </p:nvPr>
        </p:nvSpPr>
        <p:spPr>
          <a:xfrm>
            <a:off x="74646" y="38456"/>
            <a:ext cx="12036490" cy="642581"/>
          </a:xfrm>
        </p:spPr>
        <p:txBody>
          <a:bodyPr>
            <a:normAutofit/>
          </a:bodyPr>
          <a:lstStyle/>
          <a:p>
            <a:pPr algn="ctr"/>
            <a:r>
              <a:rPr lang="en-IN" sz="2800"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446EB397-904B-00A6-EC31-2467B9DA84A7}"/>
              </a:ext>
            </a:extLst>
          </p:cNvPr>
          <p:cNvSpPr>
            <a:spLocks noGrp="1"/>
          </p:cNvSpPr>
          <p:nvPr>
            <p:ph idx="1"/>
          </p:nvPr>
        </p:nvSpPr>
        <p:spPr>
          <a:xfrm>
            <a:off x="74646" y="681036"/>
            <a:ext cx="12036490" cy="6138507"/>
          </a:xfrm>
        </p:spPr>
        <p:txBody>
          <a:bodyPr>
            <a:normAutofit/>
          </a:bodyPr>
          <a:lstStyle/>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rPr>
              <a:t>Z. Xu, W. Liang, K.-C. Li, J. Xu, and H. Jin - A blockchain-based roadside unit-assisted authentication and key agreement protocol for Internet of Vehicles - J. Parallel Distributed Computing, vol. 149, pp. 29–39, Mar. 2021.</a:t>
            </a:r>
          </a:p>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rPr>
              <a:t>S. Duan et al., - Multitype highway mobility analytics for efficient learning model design: A case of station traffic prediction - IEEE Transaction on Intelligent Transportation System</a:t>
            </a:r>
            <a:r>
              <a:rPr lang="en-IN" sz="2200" i="1" kern="0" dirty="0">
                <a:effectLst/>
                <a:latin typeface="Times New Roman" panose="02020603050405020304" pitchFamily="18" charset="0"/>
                <a:ea typeface="Calibri" panose="020F0502020204030204" pitchFamily="34" charset="0"/>
              </a:rPr>
              <a:t>.</a:t>
            </a:r>
            <a:r>
              <a:rPr lang="en-IN" sz="2200" kern="0" dirty="0">
                <a:effectLst/>
                <a:latin typeface="Times New Roman" panose="02020603050405020304" pitchFamily="18" charset="0"/>
                <a:ea typeface="Calibri" panose="020F0502020204030204" pitchFamily="34" charset="0"/>
              </a:rPr>
              <a:t>, vol. 23, no. 10, pp. 19484–19496, Oct. 2022.</a:t>
            </a:r>
          </a:p>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rPr>
              <a:t>S. Abbes and S. Rekhis - A blockchain-based solution for reputation management in IoV - International Wireless Communication Mobile Computing (IWCMC), Jun. 2021, pp. 1129–1134.</a:t>
            </a:r>
          </a:p>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rPr>
              <a:t>Z. Su, Y. Wang, Q. Xu, and N. Zhang - LVBS: Lightweight vehicular blockchain for secure data sharing in disaster rescue - IEEE Transaction on Dependable Secure Computing, vol. 19, no. 1, pp. 19–32, Jan. 2022.</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3928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F395E9-B83D-109F-83B5-1EB3C7971E77}"/>
              </a:ext>
            </a:extLst>
          </p:cNvPr>
          <p:cNvSpPr>
            <a:spLocks noGrp="1"/>
          </p:cNvSpPr>
          <p:nvPr>
            <p:ph idx="1"/>
          </p:nvPr>
        </p:nvSpPr>
        <p:spPr>
          <a:xfrm>
            <a:off x="102637" y="111966"/>
            <a:ext cx="11980506" cy="6680719"/>
          </a:xfrm>
        </p:spPr>
        <p:txBody>
          <a:bodyPr>
            <a:normAutofit/>
          </a:bodyPr>
          <a:lstStyle/>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cs typeface="Times New Roman" panose="02020603050405020304" pitchFamily="18" charset="0"/>
              </a:rPr>
              <a:t>Y. Xu, Z. Liu, C. Zhang, J. Ren, Y. Zhang, and X. Shen - Blockchain based trustworthy energy dispatching approach for high renewable energy penetrated power systems - IEEE Internet Things J., vol. 9, no. 12, pp. 10036–10047, Jun. 2022.</a:t>
            </a:r>
          </a:p>
          <a:p>
            <a:pPr>
              <a:lnSpc>
                <a:spcPct val="150000"/>
              </a:lnSpc>
              <a:buFont typeface="Wingdings" panose="05000000000000000000" pitchFamily="2" charset="2"/>
              <a:buChar char="Ø"/>
            </a:pPr>
            <a:r>
              <a:rPr lang="en-IN" sz="2200" kern="0" dirty="0">
                <a:effectLst/>
                <a:latin typeface="Times New Roman" panose="02020603050405020304" pitchFamily="18" charset="0"/>
                <a:ea typeface="Calibri" panose="020F0502020204030204" pitchFamily="34" charset="0"/>
                <a:cs typeface="Times New Roman" panose="02020603050405020304" pitchFamily="18" charset="0"/>
              </a:rPr>
              <a:t>Z. Yang, K. Yang, L. Lei, K. Zheng, and V. C. M. Leung – Blockchain based decentralized trust management in vehicular networks – IEEE Transaction on  Internet Things J</a:t>
            </a:r>
            <a:r>
              <a:rPr lang="en-IN" sz="2200" i="1" kern="0" dirty="0">
                <a:effectLst/>
                <a:latin typeface="Times New Roman" panose="02020603050405020304" pitchFamily="18" charset="0"/>
                <a:ea typeface="Calibri" panose="020F0502020204030204" pitchFamily="34" charset="0"/>
                <a:cs typeface="Times New Roman" panose="02020603050405020304" pitchFamily="18" charset="0"/>
              </a:rPr>
              <a:t>.</a:t>
            </a:r>
            <a:r>
              <a:rPr lang="en-IN" sz="2200" kern="0" dirty="0">
                <a:effectLst/>
                <a:latin typeface="Times New Roman" panose="02020603050405020304" pitchFamily="18" charset="0"/>
                <a:ea typeface="Calibri" panose="020F0502020204030204" pitchFamily="34" charset="0"/>
                <a:cs typeface="Times New Roman" panose="02020603050405020304" pitchFamily="18" charset="0"/>
              </a:rPr>
              <a:t>, vol. 6, no. 2, pp. 1495–1505, Apr. 2019.</a:t>
            </a:r>
            <a:endParaRPr lang="en-IN" sz="2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9176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064" y="97721"/>
            <a:ext cx="11847871" cy="679027"/>
          </a:xfrm>
        </p:spPr>
        <p:txBody>
          <a:bodyPr>
            <a:normAutofit/>
          </a:bodyPr>
          <a:lstStyle/>
          <a:p>
            <a:pPr algn="ctr"/>
            <a:r>
              <a:rPr lang="en-US" sz="2800" b="1" dirty="0">
                <a:solidFill>
                  <a:schemeClr val="tx1">
                    <a:lumMod val="95000"/>
                    <a:lumOff val="5000"/>
                  </a:schemeClr>
                </a:solidFill>
                <a:latin typeface="Times New Roman" pitchFamily="18" charset="0"/>
                <a:cs typeface="Times New Roman" pitchFamily="18" charset="0"/>
              </a:rPr>
              <a:t>  INTRODUCTION</a:t>
            </a:r>
            <a:endParaRPr lang="en-IN" sz="2800" dirty="0"/>
          </a:p>
        </p:txBody>
      </p:sp>
      <p:sp>
        <p:nvSpPr>
          <p:cNvPr id="3" name="Content Placeholder 2"/>
          <p:cNvSpPr>
            <a:spLocks noGrp="1"/>
          </p:cNvSpPr>
          <p:nvPr>
            <p:ph idx="1"/>
          </p:nvPr>
        </p:nvSpPr>
        <p:spPr>
          <a:xfrm>
            <a:off x="68826" y="678424"/>
            <a:ext cx="12123174" cy="5983531"/>
          </a:xfrm>
        </p:spPr>
        <p:txBody>
          <a:bodyPr>
            <a:normAutofit/>
          </a:bodyPr>
          <a:lstStyle/>
          <a:p>
            <a:pPr algn="just">
              <a:lnSpc>
                <a:spcPct val="160000"/>
              </a:lnSpc>
              <a:buFont typeface="Wingdings" panose="05000000000000000000" pitchFamily="2" charset="2"/>
              <a:buChar char="Ø"/>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According to WHO estimates, road traffic accidents kill 1.35 million people worldwide every year and are currently leading cause of mortality among children.</a:t>
            </a:r>
          </a:p>
          <a:p>
            <a:pPr algn="just">
              <a:lnSpc>
                <a:spcPct val="160000"/>
              </a:lnSpc>
              <a:buFont typeface="Wingdings" panose="05000000000000000000" pitchFamily="2" charset="2"/>
              <a:buChar char="Ø"/>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The advent of the Internet of Vehicles (IoV) has ushered in a new era of intelligent transportation systems, revolutionizing the way vehicles communicate and share data on the road. </a:t>
            </a:r>
          </a:p>
          <a:p>
            <a:pPr algn="just">
              <a:lnSpc>
                <a:spcPct val="160000"/>
              </a:lnSpc>
              <a:buFont typeface="Wingdings" panose="05000000000000000000" pitchFamily="2" charset="2"/>
              <a:buChar char="Ø"/>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In the IoV ecosystem, vehicles, infrastructure, and various sensors collaborate to provide real-time information that has the potential to enhance road safety, reduce traffic congestion, and pave the way for more efficient and sustainable transportation. </a:t>
            </a:r>
          </a:p>
          <a:p>
            <a:pPr algn="just">
              <a:lnSpc>
                <a:spcPct val="160000"/>
              </a:lnSpc>
              <a:buFont typeface="Wingdings" panose="05000000000000000000" pitchFamily="2" charset="2"/>
              <a:buChar char="Ø"/>
            </a:pP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However, as this interconnected web of vehicles and data sources grows, ensuring the trust, security, and integrity of the information exchanged becomes an increasingly complex challenge.</a:t>
            </a:r>
          </a:p>
        </p:txBody>
      </p:sp>
    </p:spTree>
    <p:extLst>
      <p:ext uri="{BB962C8B-B14F-4D97-AF65-F5344CB8AC3E}">
        <p14:creationId xmlns:p14="http://schemas.microsoft.com/office/powerpoint/2010/main" val="5137854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hidden="1">
            <a:extLst>
              <a:ext uri="{FF2B5EF4-FFF2-40B4-BE49-F238E27FC236}">
                <a16:creationId xmlns:a16="http://schemas.microsoft.com/office/drawing/2014/main" id="{EA4D10FC-E53D-EE0B-1696-06B5BCE7D9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
        <p:nvSpPr>
          <p:cNvPr id="2" name="TextBox 1">
            <a:extLst>
              <a:ext uri="{FF2B5EF4-FFF2-40B4-BE49-F238E27FC236}">
                <a16:creationId xmlns:a16="http://schemas.microsoft.com/office/drawing/2014/main" id="{0E2489F3-76C3-8F55-38BF-AFEF2CAEAA64}"/>
              </a:ext>
            </a:extLst>
          </p:cNvPr>
          <p:cNvSpPr txBox="1"/>
          <p:nvPr/>
        </p:nvSpPr>
        <p:spPr>
          <a:xfrm>
            <a:off x="3618271" y="2413337"/>
            <a:ext cx="4955458" cy="1015663"/>
          </a:xfrm>
          <a:prstGeom prst="rect">
            <a:avLst/>
          </a:prstGeom>
          <a:noFill/>
        </p:spPr>
        <p:txBody>
          <a:bodyPr wrap="square" rtlCol="0">
            <a:spAutoFit/>
          </a:bodyPr>
          <a:lstStyle/>
          <a:p>
            <a:pPr algn="ctr"/>
            <a:r>
              <a:rPr lang="en-US" sz="6000" dirty="0">
                <a:latin typeface="Times New Roman" panose="02020603050405020304" pitchFamily="18" charset="0"/>
                <a:cs typeface="Times New Roman" panose="02020603050405020304" pitchFamily="18" charset="0"/>
              </a:rPr>
              <a:t>THANK YOU</a:t>
            </a:r>
            <a:endParaRPr lang="en-IN" sz="6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8023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5720"/>
            <a:ext cx="10515600" cy="45719"/>
          </a:xfrm>
        </p:spPr>
        <p:txBody>
          <a:bodyPr>
            <a:normAutofit fontScale="90000"/>
          </a:bodyPr>
          <a:lstStyle/>
          <a:p>
            <a:r>
              <a:rPr lang="en-IN" dirty="0"/>
              <a:t>-</a:t>
            </a:r>
          </a:p>
        </p:txBody>
      </p:sp>
      <p:sp>
        <p:nvSpPr>
          <p:cNvPr id="3" name="Content Placeholder 2"/>
          <p:cNvSpPr>
            <a:spLocks noGrp="1"/>
          </p:cNvSpPr>
          <p:nvPr>
            <p:ph idx="1"/>
          </p:nvPr>
        </p:nvSpPr>
        <p:spPr>
          <a:xfrm>
            <a:off x="226142" y="226244"/>
            <a:ext cx="11788878" cy="6423805"/>
          </a:xfrm>
        </p:spPr>
        <p:txBody>
          <a:bodyPr>
            <a:normAutofit/>
          </a:bodyPr>
          <a:lstStyle/>
          <a:p>
            <a:pPr algn="just">
              <a:lnSpc>
                <a:spcPct val="150000"/>
              </a:lnSpc>
              <a:buFont typeface="Wingdings" panose="05000000000000000000" pitchFamily="2" charset="2"/>
              <a:buChar char="Ø"/>
            </a:pPr>
            <a:r>
              <a:rPr lang="en-IN" sz="2200" dirty="0">
                <a:latin typeface="Times New Roman" panose="02020603050405020304" pitchFamily="18" charset="0"/>
                <a:ea typeface="Calibri" panose="020F0502020204030204" pitchFamily="34" charset="0"/>
                <a:cs typeface="Times New Roman" panose="02020603050405020304" pitchFamily="18" charset="0"/>
              </a:rPr>
              <a:t>This model </a:t>
            </a: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leverages blockchain technology to create a decentralized and tamper-resistant ledger for the IoV, offering a solution to the inherent vulnerabilities associated with data transmission in a highly dynamic and potentially adversarial environment. </a:t>
            </a:r>
            <a:r>
              <a:rPr lang="en-IN" sz="2200" dirty="0">
                <a:latin typeface="Times New Roman" panose="02020603050405020304" pitchFamily="18" charset="0"/>
                <a:ea typeface="Calibri" panose="020F0502020204030204" pitchFamily="34" charset="0"/>
                <a:cs typeface="Times New Roman" panose="02020603050405020304" pitchFamily="18" charset="0"/>
              </a:rPr>
              <a:t>Our system</a:t>
            </a: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 integrates congestion control mechanisms to optimize data sharing, mitigating traffic bottlenecks, and facilitating efficient and reliable communication among vehicles. </a:t>
            </a:r>
          </a:p>
          <a:p>
            <a:pPr algn="just">
              <a:lnSpc>
                <a:spcPct val="150000"/>
              </a:lnSpc>
              <a:buFont typeface="Wingdings" panose="05000000000000000000" pitchFamily="2" charset="2"/>
              <a:buChar char="Ø"/>
            </a:pPr>
            <a:r>
              <a:rPr lang="en-IN" sz="2200" dirty="0">
                <a:latin typeface="Times New Roman" panose="02020603050405020304" pitchFamily="18" charset="0"/>
                <a:ea typeface="Calibri" panose="020F0502020204030204" pitchFamily="34" charset="0"/>
                <a:cs typeface="Times New Roman" panose="02020603050405020304" pitchFamily="18" charset="0"/>
              </a:rPr>
              <a:t>I</a:t>
            </a:r>
            <a:r>
              <a:rPr lang="en-IN" sz="2200" dirty="0">
                <a:effectLst/>
                <a:latin typeface="Times New Roman" panose="02020603050405020304" pitchFamily="18" charset="0"/>
                <a:ea typeface="Calibri" panose="020F0502020204030204" pitchFamily="34" charset="0"/>
                <a:cs typeface="Times New Roman" panose="02020603050405020304" pitchFamily="18" charset="0"/>
              </a:rPr>
              <a:t>t is our aim to provide a foundation for secure, efficient, and trusted data sharing within the IoV ecosystem, thereby enhancing the safety, convenience, and sustainability of future mobility systems.</a:t>
            </a:r>
            <a:endParaRPr lang="en-US" sz="22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1867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681037"/>
          </a:xfrm>
        </p:spPr>
        <p:txBody>
          <a:bodyPr>
            <a:normAutofit/>
          </a:bodyPr>
          <a:lstStyle/>
          <a:p>
            <a:pPr algn="ctr"/>
            <a:r>
              <a:rPr lang="en-IN" sz="2800" b="1"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68825" y="845574"/>
            <a:ext cx="12024851" cy="5919020"/>
          </a:xfrm>
        </p:spPr>
        <p:txBody>
          <a:bodyPr>
            <a:normAutofit fontScale="32500" lnSpcReduction="20000"/>
          </a:bodyPr>
          <a:lstStyle/>
          <a:p>
            <a:pPr algn="just">
              <a:lnSpc>
                <a:spcPct val="150000"/>
              </a:lnSpc>
            </a:pPr>
            <a:r>
              <a:rPr lang="en-IN" sz="7200" kern="100" dirty="0">
                <a:effectLst/>
                <a:latin typeface="Times New Roman" panose="02020603050405020304" pitchFamily="18" charset="0"/>
                <a:ea typeface="Calibri" panose="020F0502020204030204" pitchFamily="34" charset="0"/>
                <a:cs typeface="Times New Roman" panose="02020603050405020304" pitchFamily="18" charset="0"/>
              </a:rPr>
              <a:t>In Internet of Vehicles, the centralized trust management systems are proposed. They work efficiently but have issues with single point of failure and being tampered.</a:t>
            </a:r>
          </a:p>
          <a:p>
            <a:pPr algn="just">
              <a:lnSpc>
                <a:spcPct val="150000"/>
              </a:lnSpc>
              <a:spcAft>
                <a:spcPts val="800"/>
              </a:spcAft>
            </a:pPr>
            <a:r>
              <a:rPr lang="en-IN" sz="7200" kern="100" dirty="0">
                <a:effectLst/>
                <a:latin typeface="Times New Roman" panose="02020603050405020304" pitchFamily="18" charset="0"/>
                <a:ea typeface="Calibri" panose="020F0502020204030204" pitchFamily="34" charset="0"/>
                <a:cs typeface="Times New Roman" panose="02020603050405020304" pitchFamily="18" charset="0"/>
              </a:rPr>
              <a:t>While in decentralized trust management systems, communication overhead occurs during trust evaluation process.</a:t>
            </a:r>
          </a:p>
          <a:p>
            <a:pPr algn="just">
              <a:lnSpc>
                <a:spcPct val="150000"/>
              </a:lnSpc>
            </a:pPr>
            <a:r>
              <a:rPr lang="en-US" sz="6800" dirty="0">
                <a:latin typeface="Times New Roman" panose="02020603050405020304" pitchFamily="18" charset="0"/>
                <a:cs typeface="Times New Roman" panose="02020603050405020304" pitchFamily="18" charset="0"/>
              </a:rPr>
              <a:t>To overcome this issues, a blockchain based trusted data sharing mechanism with congestion control is proposed. There are two phases, data sharing and trust evaluation phase. The mechanism contains two steps.</a:t>
            </a:r>
          </a:p>
          <a:p>
            <a:pPr algn="just">
              <a:lnSpc>
                <a:spcPct val="150000"/>
              </a:lnSpc>
            </a:pPr>
            <a:r>
              <a:rPr lang="en-US" sz="6800" dirty="0">
                <a:latin typeface="Times New Roman" panose="02020603050405020304" pitchFamily="18" charset="0"/>
                <a:cs typeface="Times New Roman" panose="02020603050405020304" pitchFamily="18" charset="0"/>
              </a:rPr>
              <a:t>First, Kademlia algorithm-based traffic data forwarding method which is used to control the channel congestion. </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0" indent="0" algn="just">
              <a:lnSpc>
                <a:spcPct val="150000"/>
              </a:lnSpc>
              <a:buNone/>
            </a:pPr>
            <a:r>
              <a:rPr lang="en-US" sz="2000" dirty="0">
                <a:latin typeface="Times New Roman" panose="02020603050405020304" pitchFamily="18" charset="0"/>
                <a:cs typeface="Times New Roman" panose="02020603050405020304" pitchFamily="18" charset="0"/>
              </a:rPr>
              <a:t>                           </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3542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5719"/>
          </a:xfrm>
        </p:spPr>
        <p:txBody>
          <a:bodyPr>
            <a:normAutofit fontScale="90000"/>
          </a:bodyPr>
          <a:lstStyle/>
          <a:p>
            <a:r>
              <a:rPr lang="en-IN" sz="800" dirty="0"/>
              <a:t>-</a:t>
            </a:r>
          </a:p>
        </p:txBody>
      </p:sp>
      <p:sp>
        <p:nvSpPr>
          <p:cNvPr id="3" name="Content Placeholder 2"/>
          <p:cNvSpPr>
            <a:spLocks noGrp="1"/>
          </p:cNvSpPr>
          <p:nvPr>
            <p:ph idx="1"/>
          </p:nvPr>
        </p:nvSpPr>
        <p:spPr>
          <a:xfrm>
            <a:off x="113071" y="145557"/>
            <a:ext cx="11965858" cy="6510882"/>
          </a:xfrm>
        </p:spPr>
        <p:txBody>
          <a:bodyPr>
            <a:normAutofit/>
          </a:bodyPr>
          <a:lstStyle/>
          <a:p>
            <a:pPr algn="just">
              <a:lnSpc>
                <a:spcPct val="150000"/>
              </a:lnSpc>
            </a:pPr>
            <a:r>
              <a:rPr lang="en-US" sz="2200" dirty="0">
                <a:latin typeface="Times New Roman" panose="02020603050405020304" pitchFamily="18" charset="0"/>
                <a:cs typeface="Times New Roman" panose="02020603050405020304" pitchFamily="18" charset="0"/>
              </a:rPr>
              <a:t>Second, Cuckoo filter-based traffic data deduplication to avoid repetitive sharing of same data by checking local filters in vehicles and RSUs.</a:t>
            </a:r>
          </a:p>
          <a:p>
            <a:pPr algn="just">
              <a:lnSpc>
                <a:spcPct val="150000"/>
              </a:lnSpc>
            </a:pPr>
            <a:r>
              <a:rPr lang="en-US" sz="2200" dirty="0">
                <a:latin typeface="Times New Roman" panose="02020603050405020304" pitchFamily="18" charset="0"/>
                <a:cs typeface="Times New Roman" panose="02020603050405020304" pitchFamily="18" charset="0"/>
              </a:rPr>
              <a:t>Here RSUs act as full nodes and vehicles are light nodes in the blockchain.</a:t>
            </a:r>
          </a:p>
          <a:p>
            <a:pPr algn="just">
              <a:lnSpc>
                <a:spcPct val="150000"/>
              </a:lnSpc>
            </a:pPr>
            <a:r>
              <a:rPr lang="en-US" sz="2200" dirty="0">
                <a:latin typeface="Times New Roman" panose="02020603050405020304" pitchFamily="18" charset="0"/>
                <a:cs typeface="Times New Roman" panose="02020603050405020304" pitchFamily="18" charset="0"/>
              </a:rPr>
              <a:t>The trust evaluation is done from the vehicles. Atlast, we develop a trust management prototype system with congestion control which is much effective.</a:t>
            </a:r>
          </a:p>
          <a:p>
            <a:pPr algn="just">
              <a:lnSpc>
                <a:spcPct val="150000"/>
              </a:lnSpc>
            </a:pPr>
            <a:endParaRPr lang="en-US" sz="2200" dirty="0">
              <a:latin typeface="Times New Roman" panose="02020603050405020304" pitchFamily="18" charset="0"/>
              <a:cs typeface="Times New Roman" panose="02020603050405020304" pitchFamily="18" charset="0"/>
            </a:endParaRPr>
          </a:p>
          <a:p>
            <a:pPr marL="0" indent="0" algn="just">
              <a:lnSpc>
                <a:spcPct val="150000"/>
              </a:lnSpc>
              <a:buNone/>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9551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1890" y="834729"/>
            <a:ext cx="10515600" cy="4781796"/>
          </a:xfrm>
        </p:spPr>
        <p:txBody>
          <a:bodyPr/>
          <a:lstStyle/>
          <a:p>
            <a:endParaRPr lang="en-IN" dirty="0"/>
          </a:p>
          <a:p>
            <a:endParaRPr lang="en-IN" dirty="0"/>
          </a:p>
          <a:p>
            <a:endParaRPr lang="en-IN" dirty="0"/>
          </a:p>
          <a:p>
            <a:endParaRPr lang="en-IN" dirty="0"/>
          </a:p>
        </p:txBody>
      </p:sp>
      <p:sp>
        <p:nvSpPr>
          <p:cNvPr id="2" name="Title 1">
            <a:extLst>
              <a:ext uri="{FF2B5EF4-FFF2-40B4-BE49-F238E27FC236}">
                <a16:creationId xmlns:a16="http://schemas.microsoft.com/office/drawing/2014/main" id="{A0D5E47D-641B-087E-F23C-5DC1D961F724}"/>
              </a:ext>
            </a:extLst>
          </p:cNvPr>
          <p:cNvSpPr txBox="1">
            <a:spLocks/>
          </p:cNvSpPr>
          <p:nvPr/>
        </p:nvSpPr>
        <p:spPr>
          <a:xfrm>
            <a:off x="1876323" y="139879"/>
            <a:ext cx="8596668" cy="427702"/>
          </a:xfrm>
          <a:prstGeom prst="rect">
            <a:avLst/>
          </a:prstGeom>
        </p:spPr>
        <p:txBody>
          <a:bodyPr vert="horz" lIns="91440" tIns="45720" rIns="91440" bIns="45720" rtlCol="0" anchor="ctr">
            <a:normAutofit fontScale="2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1200" b="1" dirty="0">
                <a:latin typeface="Times New Roman" pitchFamily="18" charset="0"/>
                <a:cs typeface="Times New Roman" pitchFamily="18" charset="0"/>
              </a:rPr>
              <a:t>LITERATURE SURVEY</a:t>
            </a:r>
            <a:br>
              <a:rPr lang="en-US" sz="3600" dirty="0">
                <a:latin typeface="Times New Roman" pitchFamily="18" charset="0"/>
                <a:cs typeface="Times New Roman" pitchFamily="18" charset="0"/>
              </a:rPr>
            </a:br>
            <a:endParaRPr lang="en-IN" dirty="0"/>
          </a:p>
        </p:txBody>
      </p:sp>
      <p:graphicFrame>
        <p:nvGraphicFramePr>
          <p:cNvPr id="3" name="Table 4">
            <a:extLst>
              <a:ext uri="{FF2B5EF4-FFF2-40B4-BE49-F238E27FC236}">
                <a16:creationId xmlns:a16="http://schemas.microsoft.com/office/drawing/2014/main" id="{CFB22361-6AC0-1521-7B28-CDBA6D6D07D2}"/>
              </a:ext>
            </a:extLst>
          </p:cNvPr>
          <p:cNvGraphicFramePr>
            <a:graphicFrameLocks/>
          </p:cNvGraphicFramePr>
          <p:nvPr>
            <p:extLst>
              <p:ext uri="{D42A27DB-BD31-4B8C-83A1-F6EECF244321}">
                <p14:modId xmlns:p14="http://schemas.microsoft.com/office/powerpoint/2010/main" val="3669158033"/>
              </p:ext>
            </p:extLst>
          </p:nvPr>
        </p:nvGraphicFramePr>
        <p:xfrm>
          <a:off x="101915" y="410735"/>
          <a:ext cx="11988169" cy="6370320"/>
        </p:xfrm>
        <a:graphic>
          <a:graphicData uri="http://schemas.openxmlformats.org/drawingml/2006/table">
            <a:tbl>
              <a:tblPr firstRow="1" bandRow="1">
                <a:tableStyleId>{5C22544A-7EE6-4342-B048-85BDC9FD1C3A}</a:tableStyleId>
              </a:tblPr>
              <a:tblGrid>
                <a:gridCol w="545987">
                  <a:extLst>
                    <a:ext uri="{9D8B030D-6E8A-4147-A177-3AD203B41FA5}">
                      <a16:colId xmlns:a16="http://schemas.microsoft.com/office/drawing/2014/main" val="604481905"/>
                    </a:ext>
                  </a:extLst>
                </a:gridCol>
                <a:gridCol w="2052375">
                  <a:extLst>
                    <a:ext uri="{9D8B030D-6E8A-4147-A177-3AD203B41FA5}">
                      <a16:colId xmlns:a16="http://schemas.microsoft.com/office/drawing/2014/main" val="1490182584"/>
                    </a:ext>
                  </a:extLst>
                </a:gridCol>
                <a:gridCol w="2481323">
                  <a:extLst>
                    <a:ext uri="{9D8B030D-6E8A-4147-A177-3AD203B41FA5}">
                      <a16:colId xmlns:a16="http://schemas.microsoft.com/office/drawing/2014/main" val="2743156999"/>
                    </a:ext>
                  </a:extLst>
                </a:gridCol>
                <a:gridCol w="2620188">
                  <a:extLst>
                    <a:ext uri="{9D8B030D-6E8A-4147-A177-3AD203B41FA5}">
                      <a16:colId xmlns:a16="http://schemas.microsoft.com/office/drawing/2014/main" val="1403238845"/>
                    </a:ext>
                  </a:extLst>
                </a:gridCol>
                <a:gridCol w="2078563">
                  <a:extLst>
                    <a:ext uri="{9D8B030D-6E8A-4147-A177-3AD203B41FA5}">
                      <a16:colId xmlns:a16="http://schemas.microsoft.com/office/drawing/2014/main" val="3920235262"/>
                    </a:ext>
                  </a:extLst>
                </a:gridCol>
                <a:gridCol w="2209733">
                  <a:extLst>
                    <a:ext uri="{9D8B030D-6E8A-4147-A177-3AD203B41FA5}">
                      <a16:colId xmlns:a16="http://schemas.microsoft.com/office/drawing/2014/main" val="1717205139"/>
                    </a:ext>
                  </a:extLst>
                </a:gridCol>
              </a:tblGrid>
              <a:tr h="952349">
                <a:tc>
                  <a:txBody>
                    <a:bodyPr/>
                    <a:lstStyle/>
                    <a:p>
                      <a:r>
                        <a:rPr lang="en-IN" sz="2000" dirty="0">
                          <a:latin typeface="Times New Roman" panose="02020603050405020304" pitchFamily="18" charset="0"/>
                          <a:cs typeface="Times New Roman" panose="02020603050405020304" pitchFamily="18" charset="0"/>
                        </a:rPr>
                        <a:t>S.NO</a:t>
                      </a:r>
                    </a:p>
                  </a:txBody>
                  <a:tcPr/>
                </a:tc>
                <a:tc>
                  <a:txBody>
                    <a:bodyPr/>
                    <a:lstStyle/>
                    <a:p>
                      <a:r>
                        <a:rPr lang="en-IN" sz="2000" dirty="0">
                          <a:latin typeface="Times New Roman" panose="02020603050405020304" pitchFamily="18" charset="0"/>
                          <a:cs typeface="Times New Roman" panose="02020603050405020304" pitchFamily="18" charset="0"/>
                        </a:rPr>
                        <a:t>TITLE</a:t>
                      </a:r>
                    </a:p>
                  </a:txBody>
                  <a:tcPr/>
                </a:tc>
                <a:tc>
                  <a:txBody>
                    <a:bodyPr/>
                    <a:lstStyle/>
                    <a:p>
                      <a:r>
                        <a:rPr lang="en-IN" sz="2000" dirty="0">
                          <a:latin typeface="Times New Roman" panose="02020603050405020304" pitchFamily="18" charset="0"/>
                          <a:cs typeface="Times New Roman" panose="02020603050405020304" pitchFamily="18" charset="0"/>
                        </a:rPr>
                        <a:t>AUTHOR &amp; YEAR OF PUBLICATION</a:t>
                      </a:r>
                    </a:p>
                  </a:txBody>
                  <a:tcPr/>
                </a:tc>
                <a:tc>
                  <a:txBody>
                    <a:bodyPr/>
                    <a:lstStyle/>
                    <a:p>
                      <a:r>
                        <a:rPr lang="en-IN" sz="2000" dirty="0">
                          <a:latin typeface="Times New Roman" panose="02020603050405020304" pitchFamily="18" charset="0"/>
                          <a:cs typeface="Times New Roman" panose="02020603050405020304" pitchFamily="18" charset="0"/>
                        </a:rPr>
                        <a:t>TECHNIQUE USED</a:t>
                      </a:r>
                    </a:p>
                  </a:txBody>
                  <a:tcPr/>
                </a:tc>
                <a:tc>
                  <a:txBody>
                    <a:bodyPr/>
                    <a:lstStyle/>
                    <a:p>
                      <a:r>
                        <a:rPr lang="en-IN" sz="2000" dirty="0">
                          <a:latin typeface="Times New Roman" panose="02020603050405020304" pitchFamily="18" charset="0"/>
                          <a:cs typeface="Times New Roman" panose="02020603050405020304" pitchFamily="18" charset="0"/>
                        </a:rPr>
                        <a:t>MERITS</a:t>
                      </a:r>
                    </a:p>
                  </a:txBody>
                  <a:tcPr/>
                </a:tc>
                <a:tc>
                  <a:txBody>
                    <a:bodyPr/>
                    <a:lstStyle/>
                    <a:p>
                      <a:r>
                        <a:rPr lang="en-IN" sz="2000" dirty="0">
                          <a:latin typeface="Times New Roman" panose="02020603050405020304" pitchFamily="18" charset="0"/>
                          <a:cs typeface="Times New Roman" panose="02020603050405020304" pitchFamily="18" charset="0"/>
                        </a:rPr>
                        <a:t>DE-MERITS</a:t>
                      </a:r>
                    </a:p>
                  </a:txBody>
                  <a:tcPr/>
                </a:tc>
                <a:extLst>
                  <a:ext uri="{0D108BD9-81ED-4DB2-BD59-A6C34878D82A}">
                    <a16:rowId xmlns:a16="http://schemas.microsoft.com/office/drawing/2014/main" val="1938263951"/>
                  </a:ext>
                </a:extLst>
              </a:tr>
              <a:tr h="2683892">
                <a:tc>
                  <a:txBody>
                    <a:bodyPr/>
                    <a:lstStyle/>
                    <a:p>
                      <a:r>
                        <a:rPr lang="en-IN" sz="2000" dirty="0">
                          <a:latin typeface="Times New Roman" panose="02020603050405020304" pitchFamily="18" charset="0"/>
                          <a:cs typeface="Times New Roman" panose="02020603050405020304" pitchFamily="18" charset="0"/>
                        </a:rPr>
                        <a:t>1</a:t>
                      </a: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A blockchain-based</a:t>
                      </a:r>
                    </a:p>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roadside unit-assisted authentication and key agreement protocol for</a:t>
                      </a:r>
                    </a:p>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Internet of Vehicles.</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Z. Xu, W. Liang &amp; 2021</a:t>
                      </a:r>
                      <a:br>
                        <a:rPr lang="en-IN" sz="2000" b="0" i="0" kern="1200" dirty="0">
                          <a:solidFill>
                            <a:schemeClr val="dk1"/>
                          </a:solidFill>
                          <a:effectLst/>
                          <a:latin typeface="Times New Roman" panose="02020603050405020304" pitchFamily="18" charset="0"/>
                          <a:ea typeface="+mn-ea"/>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Internet of Vehicles</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Trust and Transparency,</a:t>
                      </a:r>
                    </a:p>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Security, Decentralization, Smart Contracts</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Scalability, Latency, Energy consumption, Interoperability, Governance and Compliance</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1011157878"/>
                  </a:ext>
                </a:extLst>
              </a:tr>
              <a:tr h="2395302">
                <a:tc>
                  <a:txBody>
                    <a:bodyPr/>
                    <a:lstStyle/>
                    <a:p>
                      <a:r>
                        <a:rPr lang="en-IN" sz="2000" dirty="0">
                          <a:latin typeface="Times New Roman" panose="02020603050405020304" pitchFamily="18" charset="0"/>
                          <a:cs typeface="Times New Roman" panose="02020603050405020304" pitchFamily="18" charset="0"/>
                        </a:rPr>
                        <a:t>2</a:t>
                      </a:r>
                    </a:p>
                  </a:txBody>
                  <a:tcPr>
                    <a:solidFill>
                      <a:schemeClr val="accent2">
                        <a:lumMod val="20000"/>
                        <a:lumOff val="80000"/>
                      </a:schemeClr>
                    </a:solidFill>
                  </a:tcPr>
                </a:tc>
                <a:tc>
                  <a:txBody>
                    <a:bodyPr/>
                    <a:lstStyle/>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Multitype highway mobility analytics for efficient</a:t>
                      </a:r>
                    </a:p>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learning model design: A case of station traffic prediction</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 Duan et al &amp; 2022</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VANET</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Improved Traffic Prediction, Enhanced Traffic Management, Better Resource Allocation, Safety Improvements.</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Data Complexity, Data Integration, Model Complexity, Data Privacy and Ethics, Data Volume.</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955056230"/>
                  </a:ext>
                </a:extLst>
              </a:tr>
            </a:tbl>
          </a:graphicData>
        </a:graphic>
      </p:graphicFrame>
    </p:spTree>
    <p:extLst>
      <p:ext uri="{BB962C8B-B14F-4D97-AF65-F5344CB8AC3E}">
        <p14:creationId xmlns:p14="http://schemas.microsoft.com/office/powerpoint/2010/main" val="4030861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4">
            <a:extLst>
              <a:ext uri="{FF2B5EF4-FFF2-40B4-BE49-F238E27FC236}">
                <a16:creationId xmlns:a16="http://schemas.microsoft.com/office/drawing/2014/main" id="{8A35FE3B-9600-751D-D2D1-2056A6FCA79A}"/>
              </a:ext>
            </a:extLst>
          </p:cNvPr>
          <p:cNvGraphicFramePr>
            <a:graphicFrameLocks noGrp="1"/>
          </p:cNvGraphicFramePr>
          <p:nvPr>
            <p:ph idx="1"/>
            <p:extLst>
              <p:ext uri="{D42A27DB-BD31-4B8C-83A1-F6EECF244321}">
                <p14:modId xmlns:p14="http://schemas.microsoft.com/office/powerpoint/2010/main" val="2283753103"/>
              </p:ext>
            </p:extLst>
          </p:nvPr>
        </p:nvGraphicFramePr>
        <p:xfrm>
          <a:off x="101915" y="393291"/>
          <a:ext cx="11988169" cy="6243931"/>
        </p:xfrm>
        <a:graphic>
          <a:graphicData uri="http://schemas.openxmlformats.org/drawingml/2006/table">
            <a:tbl>
              <a:tblPr firstRow="1" bandRow="1">
                <a:tableStyleId>{5C22544A-7EE6-4342-B048-85BDC9FD1C3A}</a:tableStyleId>
              </a:tblPr>
              <a:tblGrid>
                <a:gridCol w="545987">
                  <a:extLst>
                    <a:ext uri="{9D8B030D-6E8A-4147-A177-3AD203B41FA5}">
                      <a16:colId xmlns:a16="http://schemas.microsoft.com/office/drawing/2014/main" val="604481905"/>
                    </a:ext>
                  </a:extLst>
                </a:gridCol>
                <a:gridCol w="1947391">
                  <a:extLst>
                    <a:ext uri="{9D8B030D-6E8A-4147-A177-3AD203B41FA5}">
                      <a16:colId xmlns:a16="http://schemas.microsoft.com/office/drawing/2014/main" val="1490182584"/>
                    </a:ext>
                  </a:extLst>
                </a:gridCol>
                <a:gridCol w="2764689">
                  <a:extLst>
                    <a:ext uri="{9D8B030D-6E8A-4147-A177-3AD203B41FA5}">
                      <a16:colId xmlns:a16="http://schemas.microsoft.com/office/drawing/2014/main" val="2743156999"/>
                    </a:ext>
                  </a:extLst>
                </a:gridCol>
                <a:gridCol w="2441806">
                  <a:extLst>
                    <a:ext uri="{9D8B030D-6E8A-4147-A177-3AD203B41FA5}">
                      <a16:colId xmlns:a16="http://schemas.microsoft.com/office/drawing/2014/main" val="1403238845"/>
                    </a:ext>
                  </a:extLst>
                </a:gridCol>
                <a:gridCol w="2089464">
                  <a:extLst>
                    <a:ext uri="{9D8B030D-6E8A-4147-A177-3AD203B41FA5}">
                      <a16:colId xmlns:a16="http://schemas.microsoft.com/office/drawing/2014/main" val="3920235262"/>
                    </a:ext>
                  </a:extLst>
                </a:gridCol>
                <a:gridCol w="2198832">
                  <a:extLst>
                    <a:ext uri="{9D8B030D-6E8A-4147-A177-3AD203B41FA5}">
                      <a16:colId xmlns:a16="http://schemas.microsoft.com/office/drawing/2014/main" val="1717205139"/>
                    </a:ext>
                  </a:extLst>
                </a:gridCol>
              </a:tblGrid>
              <a:tr h="1143305">
                <a:tc>
                  <a:txBody>
                    <a:bodyPr/>
                    <a:lstStyle/>
                    <a:p>
                      <a:r>
                        <a:rPr lang="en-IN" sz="2000" dirty="0">
                          <a:latin typeface="Times New Roman" panose="02020603050405020304" pitchFamily="18" charset="0"/>
                          <a:cs typeface="Times New Roman" panose="02020603050405020304" pitchFamily="18" charset="0"/>
                        </a:rPr>
                        <a:t>S.NO</a:t>
                      </a:r>
                    </a:p>
                  </a:txBody>
                  <a:tcPr/>
                </a:tc>
                <a:tc>
                  <a:txBody>
                    <a:bodyPr/>
                    <a:lstStyle/>
                    <a:p>
                      <a:r>
                        <a:rPr lang="en-IN" sz="2000" dirty="0">
                          <a:latin typeface="Times New Roman" panose="02020603050405020304" pitchFamily="18" charset="0"/>
                          <a:cs typeface="Times New Roman" panose="02020603050405020304" pitchFamily="18" charset="0"/>
                        </a:rPr>
                        <a:t>TITLE</a:t>
                      </a:r>
                    </a:p>
                  </a:txBody>
                  <a:tcPr/>
                </a:tc>
                <a:tc>
                  <a:txBody>
                    <a:bodyPr/>
                    <a:lstStyle/>
                    <a:p>
                      <a:r>
                        <a:rPr lang="en-IN" sz="2000" dirty="0">
                          <a:latin typeface="Times New Roman" panose="02020603050405020304" pitchFamily="18" charset="0"/>
                          <a:cs typeface="Times New Roman" panose="02020603050405020304" pitchFamily="18" charset="0"/>
                        </a:rPr>
                        <a:t>AUTHOR &amp; YEAR OF PUBLICATION</a:t>
                      </a:r>
                    </a:p>
                  </a:txBody>
                  <a:tcPr/>
                </a:tc>
                <a:tc>
                  <a:txBody>
                    <a:bodyPr/>
                    <a:lstStyle/>
                    <a:p>
                      <a:r>
                        <a:rPr lang="en-IN" sz="2000" dirty="0">
                          <a:latin typeface="Times New Roman" panose="02020603050405020304" pitchFamily="18" charset="0"/>
                          <a:cs typeface="Times New Roman" panose="02020603050405020304" pitchFamily="18" charset="0"/>
                        </a:rPr>
                        <a:t>TECHNIQUE USED</a:t>
                      </a:r>
                    </a:p>
                  </a:txBody>
                  <a:tcPr/>
                </a:tc>
                <a:tc>
                  <a:txBody>
                    <a:bodyPr/>
                    <a:lstStyle/>
                    <a:p>
                      <a:r>
                        <a:rPr lang="en-IN" sz="2000" dirty="0">
                          <a:latin typeface="Times New Roman" panose="02020603050405020304" pitchFamily="18" charset="0"/>
                          <a:cs typeface="Times New Roman" panose="02020603050405020304" pitchFamily="18" charset="0"/>
                        </a:rPr>
                        <a:t>MERITS</a:t>
                      </a:r>
                    </a:p>
                  </a:txBody>
                  <a:tcPr/>
                </a:tc>
                <a:tc>
                  <a:txBody>
                    <a:bodyPr/>
                    <a:lstStyle/>
                    <a:p>
                      <a:r>
                        <a:rPr lang="en-IN" sz="2000" dirty="0">
                          <a:latin typeface="Times New Roman" panose="02020603050405020304" pitchFamily="18" charset="0"/>
                          <a:cs typeface="Times New Roman" panose="02020603050405020304" pitchFamily="18" charset="0"/>
                        </a:rPr>
                        <a:t>DE-MERITS</a:t>
                      </a:r>
                    </a:p>
                  </a:txBody>
                  <a:tcPr/>
                </a:tc>
                <a:extLst>
                  <a:ext uri="{0D108BD9-81ED-4DB2-BD59-A6C34878D82A}">
                    <a16:rowId xmlns:a16="http://schemas.microsoft.com/office/drawing/2014/main" val="1938263951"/>
                  </a:ext>
                </a:extLst>
              </a:tr>
              <a:tr h="2224593">
                <a:tc>
                  <a:txBody>
                    <a:bodyPr/>
                    <a:lstStyle/>
                    <a:p>
                      <a:r>
                        <a:rPr lang="en-US" sz="2000" dirty="0">
                          <a:latin typeface="Times New Roman" panose="02020603050405020304" pitchFamily="18" charset="0"/>
                          <a:cs typeface="Times New Roman" panose="02020603050405020304" pitchFamily="18" charset="0"/>
                        </a:rPr>
                        <a:t>3</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A blockchain-based solution for reputation</a:t>
                      </a:r>
                    </a:p>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management in IoV</a:t>
                      </a:r>
                      <a:r>
                        <a:rPr lang="en-IN" sz="2000" b="0" i="0" u="none" strike="noStrike" kern="1200" baseline="0" dirty="0">
                          <a:solidFill>
                            <a:schemeClr val="dk1"/>
                          </a:solidFill>
                          <a:latin typeface="+mn-lt"/>
                          <a:ea typeface="+mn-ea"/>
                          <a:cs typeface="+mn-cs"/>
                        </a:rPr>
                        <a:t>.</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 Abbes and S. Rekhis &amp; 2021</a:t>
                      </a:r>
                      <a:br>
                        <a:rPr lang="en-IN" sz="2000" b="0" i="0" kern="1200" dirty="0">
                          <a:solidFill>
                            <a:schemeClr val="dk1"/>
                          </a:solidFill>
                          <a:effectLst/>
                          <a:latin typeface="Times New Roman" panose="02020603050405020304" pitchFamily="18" charset="0"/>
                          <a:ea typeface="+mn-ea"/>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Blockchain in IoV</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Security and Immutability, Transparency and Trust, Decentralization, Privacy Control.</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Scalability, Energy Consumption, Complexity, Adoption Challenges, Data Privacy and Regulation</a:t>
                      </a:r>
                      <a:r>
                        <a:rPr lang="en-IN" sz="1800" b="1" i="0" kern="1200" dirty="0">
                          <a:solidFill>
                            <a:schemeClr val="dk1"/>
                          </a:solidFill>
                          <a:effectLst/>
                          <a:latin typeface="+mn-lt"/>
                          <a:ea typeface="+mn-ea"/>
                          <a:cs typeface="+mn-cs"/>
                        </a:rPr>
                        <a:t>.</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1011157878"/>
                  </a:ext>
                </a:extLst>
              </a:tr>
              <a:tr h="2875586">
                <a:tc>
                  <a:txBody>
                    <a:bodyPr/>
                    <a:lstStyle/>
                    <a:p>
                      <a:r>
                        <a:rPr lang="en-US" sz="2000" dirty="0">
                          <a:latin typeface="Times New Roman" panose="02020603050405020304" pitchFamily="18" charset="0"/>
                          <a:cs typeface="Times New Roman" panose="02020603050405020304" pitchFamily="18" charset="0"/>
                        </a:rPr>
                        <a:t>4</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LVBS: Lightweight vehicular</a:t>
                      </a:r>
                    </a:p>
                    <a:p>
                      <a:r>
                        <a:rPr lang="en-US"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blockchain for secure data sharing in disaster rescue.</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u="none" strike="noStrike" kern="1200" baseline="0" dirty="0">
                          <a:solidFill>
                            <a:schemeClr val="dk1"/>
                          </a:solidFill>
                          <a:latin typeface="Times New Roman" panose="02020603050405020304" pitchFamily="18" charset="0"/>
                          <a:ea typeface="+mn-ea"/>
                          <a:cs typeface="Times New Roman" panose="02020603050405020304" pitchFamily="18" charset="0"/>
                        </a:rPr>
                        <a:t>Z. Su, Y. Wang, Q. Xu, and N. Zhang &amp; 2022</a:t>
                      </a:r>
                      <a:endParaRPr lang="en-IN" sz="200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dirty="0">
                          <a:latin typeface="Times New Roman" panose="02020603050405020304" pitchFamily="18" charset="0"/>
                          <a:cs typeface="Times New Roman" panose="02020603050405020304" pitchFamily="18" charset="0"/>
                        </a:rPr>
                        <a:t>Blockchain Technology</a:t>
                      </a: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Decentralization, Real-time Updates, Trust and Transparency, Data Integrity, User Control.</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tc>
                  <a:txBody>
                    <a:bodyPr/>
                    <a:lstStyle/>
                    <a:p>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Energy Consumption, Implementation Complexity, Adoption Challenges, Infrastructure Dependency.</a:t>
                      </a:r>
                      <a:endParaRPr lang="en-IN" sz="2000" b="0" dirty="0">
                        <a:latin typeface="Times New Roman" panose="02020603050405020304" pitchFamily="18" charset="0"/>
                        <a:cs typeface="Times New Roman" panose="02020603050405020304" pitchFamily="18" charset="0"/>
                      </a:endParaRPr>
                    </a:p>
                  </a:txBody>
                  <a:tcPr>
                    <a:solidFill>
                      <a:schemeClr val="accent2">
                        <a:lumMod val="20000"/>
                        <a:lumOff val="80000"/>
                      </a:schemeClr>
                    </a:solidFill>
                  </a:tcPr>
                </a:tc>
                <a:extLst>
                  <a:ext uri="{0D108BD9-81ED-4DB2-BD59-A6C34878D82A}">
                    <a16:rowId xmlns:a16="http://schemas.microsoft.com/office/drawing/2014/main" val="955056230"/>
                  </a:ext>
                </a:extLst>
              </a:tr>
            </a:tbl>
          </a:graphicData>
        </a:graphic>
      </p:graphicFrame>
    </p:spTree>
    <p:extLst>
      <p:ext uri="{BB962C8B-B14F-4D97-AF65-F5344CB8AC3E}">
        <p14:creationId xmlns:p14="http://schemas.microsoft.com/office/powerpoint/2010/main" val="27829395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1347</TotalTime>
  <Words>3141</Words>
  <Application>Microsoft Office PowerPoint</Application>
  <PresentationFormat>Widescreen</PresentationFormat>
  <Paragraphs>331</Paragraphs>
  <Slides>40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Arial</vt:lpstr>
      <vt:lpstr>Calibri</vt:lpstr>
      <vt:lpstr>Calibri Light</vt:lpstr>
      <vt:lpstr>Cambria Math</vt:lpstr>
      <vt:lpstr>Symbol</vt:lpstr>
      <vt:lpstr>Times New Roman</vt:lpstr>
      <vt:lpstr>Times-Roman</vt:lpstr>
      <vt:lpstr>Wingdings</vt:lpstr>
      <vt:lpstr>Office Theme</vt:lpstr>
      <vt:lpstr>Trusted Traffic data sharing with Congestion control in Internet of Vehicles using Blockchain</vt:lpstr>
      <vt:lpstr>BASE PAPER DETAILS</vt:lpstr>
      <vt:lpstr>DOMAIN DESCRIPTION</vt:lpstr>
      <vt:lpstr>  INTRODUCTION</vt:lpstr>
      <vt:lpstr>-</vt:lpstr>
      <vt:lpstr>ABSTRACT</vt:lpstr>
      <vt:lpstr>-</vt:lpstr>
      <vt:lpstr>PowerPoint Presentation</vt:lpstr>
      <vt:lpstr>PowerPoint Presentation</vt:lpstr>
      <vt:lpstr>PowerPoint Presentation</vt:lpstr>
      <vt:lpstr>PROBLEM STATEMENT</vt:lpstr>
      <vt:lpstr>OBJECTIVES</vt:lpstr>
      <vt:lpstr>SCOPE</vt:lpstr>
      <vt:lpstr>SYSTEM ARCHITECTURE</vt:lpstr>
      <vt:lpstr>MODULE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IMPLEMENTATION AND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PERFORMANCE ANALYSIS</vt:lpstr>
      <vt:lpstr>PowerPoint Presentation</vt:lpstr>
      <vt:lpstr>PowerPoint Presentation</vt:lpstr>
      <vt:lpstr>CONCLUSION AND FUTURE WORK</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Searching a High Performance Feature Extractor for Text Recognition Network</dc:title>
  <dc:creator>manojkalai manojkalai</dc:creator>
  <cp:lastModifiedBy>MS -</cp:lastModifiedBy>
  <cp:revision>41</cp:revision>
  <dcterms:created xsi:type="dcterms:W3CDTF">2023-08-29T05:37:42Z</dcterms:created>
  <dcterms:modified xsi:type="dcterms:W3CDTF">2024-04-26T09:47:45Z</dcterms:modified>
</cp:coreProperties>
</file>

<file path=docProps/thumbnail.jpeg>
</file>